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5"/>
  </p:handoutMasterIdLst>
  <p:sldIdLst>
    <p:sldId id="317" r:id="rId3"/>
    <p:sldId id="264" r:id="rId5"/>
    <p:sldId id="322" r:id="rId6"/>
    <p:sldId id="373" r:id="rId7"/>
    <p:sldId id="374" r:id="rId8"/>
    <p:sldId id="516" r:id="rId9"/>
    <p:sldId id="521" r:id="rId10"/>
    <p:sldId id="520" r:id="rId11"/>
    <p:sldId id="523" r:id="rId12"/>
    <p:sldId id="524" r:id="rId13"/>
    <p:sldId id="525" r:id="rId14"/>
    <p:sldId id="526" r:id="rId15"/>
    <p:sldId id="528" r:id="rId16"/>
    <p:sldId id="530" r:id="rId17"/>
    <p:sldId id="377" r:id="rId18"/>
    <p:sldId id="531" r:id="rId19"/>
    <p:sldId id="533" r:id="rId20"/>
    <p:sldId id="537" r:id="rId21"/>
    <p:sldId id="535" r:id="rId22"/>
    <p:sldId id="536" r:id="rId23"/>
    <p:sldId id="318" r:id="rId24"/>
  </p:sldIdLst>
  <p:sldSz cx="9144000" cy="51435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D9D9D9"/>
    <a:srgbClr val="F79600"/>
    <a:srgbClr val="005DA2"/>
    <a:srgbClr val="3992DB"/>
    <a:srgbClr val="0F1836"/>
    <a:srgbClr val="FDFDFD"/>
    <a:srgbClr val="DC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665"/>
    <p:restoredTop sz="94660"/>
  </p:normalViewPr>
  <p:slideViewPr>
    <p:cSldViewPr showGuides="1">
      <p:cViewPr varScale="1">
        <p:scale>
          <a:sx n="153" d="100"/>
          <a:sy n="153" d="100"/>
        </p:scale>
        <p:origin x="-414" y="-84"/>
      </p:cViewPr>
      <p:guideLst>
        <p:guide orient="horz" pos="1620"/>
        <p:guide pos="28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9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6B31D4-1C3B-493D-BD2C-193B2D068712}" type="doc">
      <dgm:prSet loTypeId="urn:microsoft.com/office/officeart/2005/8/layout/hProcess4#1" loCatId="process" qsTypeId="urn:microsoft.com/office/officeart/2005/8/quickstyle/simple1#27" qsCatId="simple" csTypeId="urn:microsoft.com/office/officeart/2005/8/colors/accent1_2#29" csCatId="accent1" phldr="1"/>
      <dgm:spPr/>
      <dgm:t>
        <a:bodyPr/>
        <a:lstStyle/>
        <a:p>
          <a:endParaRPr lang="zh-CN" altLang="en-US"/>
        </a:p>
      </dgm:t>
    </dgm:pt>
    <dgm:pt modelId="{3D34CC0A-D283-47EA-A5F3-606A9C1A6242}">
      <dgm:prSet phldrT="[文本]" custT="1"/>
      <dgm:spPr/>
      <dgm:t>
        <a:bodyPr/>
        <a:lstStyle/>
        <a:p>
          <a:r>
            <a:rPr lang="en-US" altLang="zh-CN" sz="2400" dirty="0" smtClean="0"/>
            <a:t>1</a:t>
          </a:r>
          <a:endParaRPr lang="zh-CN" altLang="en-US" sz="2400" dirty="0"/>
        </a:p>
      </dgm:t>
    </dgm:pt>
    <dgm:pt modelId="{AA9AD04F-3B72-43E3-83AE-A3B1D1411138}" cxnId="{D5E81FDC-36F7-464B-8543-068DEC44EE98}" type="parTrans">
      <dgm:prSet/>
      <dgm:spPr/>
      <dgm:t>
        <a:bodyPr/>
        <a:lstStyle/>
        <a:p>
          <a:endParaRPr lang="zh-CN" altLang="en-US" sz="2400"/>
        </a:p>
      </dgm:t>
    </dgm:pt>
    <dgm:pt modelId="{8EE285A9-FF7B-4BF1-B2F1-973AD8F1C4E1}" cxnId="{D5E81FDC-36F7-464B-8543-068DEC44EE98}" type="sibTrans">
      <dgm:prSet/>
      <dgm:spPr/>
      <dgm:t>
        <a:bodyPr/>
        <a:lstStyle/>
        <a:p>
          <a:endParaRPr lang="zh-CN" altLang="en-US" sz="2400"/>
        </a:p>
      </dgm:t>
    </dgm:pt>
    <dgm:pt modelId="{E489D13E-A95D-4801-86AE-5E39AA71F096}">
      <dgm:prSet phldrT="[文本]" custT="1"/>
      <dgm:spPr/>
      <dgm:t>
        <a:bodyPr/>
        <a:lstStyle/>
        <a:p>
          <a:r>
            <a:rPr lang="en-US" altLang="zh-CN" sz="2400" dirty="0" smtClean="0"/>
            <a:t>2</a:t>
          </a:r>
          <a:endParaRPr lang="zh-CN" altLang="en-US" sz="2400" dirty="0"/>
        </a:p>
      </dgm:t>
    </dgm:pt>
    <dgm:pt modelId="{18D4F32B-6C0E-4301-BBFA-E7A2E56EAD56}" cxnId="{0537D8F4-CDFA-40D9-A60F-3256AE0C5951}" type="parTrans">
      <dgm:prSet/>
      <dgm:spPr/>
      <dgm:t>
        <a:bodyPr/>
        <a:lstStyle/>
        <a:p>
          <a:endParaRPr lang="zh-CN" altLang="en-US" sz="2400"/>
        </a:p>
      </dgm:t>
    </dgm:pt>
    <dgm:pt modelId="{10D82032-E2EE-4902-B696-54FECE9895F4}" cxnId="{0537D8F4-CDFA-40D9-A60F-3256AE0C5951}" type="sibTrans">
      <dgm:prSet/>
      <dgm:spPr/>
      <dgm:t>
        <a:bodyPr/>
        <a:lstStyle/>
        <a:p>
          <a:endParaRPr lang="zh-CN" altLang="en-US" sz="2400"/>
        </a:p>
      </dgm:t>
    </dgm:pt>
    <dgm:pt modelId="{6E289D3C-29D0-4D5D-9B21-98742050A872}">
      <dgm:prSet phldrT="[文本]" custT="1"/>
      <dgm:spPr/>
      <dgm:t>
        <a:bodyPr/>
        <a:lstStyle/>
        <a:p>
          <a:r>
            <a:rPr lang="zh-CN" altLang="en-US" sz="2000" b="1" dirty="0" smtClean="0"/>
            <a:t>纳税人清算申报</a:t>
          </a:r>
          <a:endParaRPr lang="zh-CN" altLang="en-US" sz="2000" b="1" dirty="0"/>
        </a:p>
      </dgm:t>
    </dgm:pt>
    <dgm:pt modelId="{31BA2B4B-7DC4-46B1-B2F2-466C31E8FED8}" cxnId="{193774BB-D4B9-468A-863F-1CF35293A4EA}" type="parTrans">
      <dgm:prSet/>
      <dgm:spPr/>
      <dgm:t>
        <a:bodyPr/>
        <a:lstStyle/>
        <a:p>
          <a:endParaRPr lang="zh-CN" altLang="en-US" sz="2400"/>
        </a:p>
      </dgm:t>
    </dgm:pt>
    <dgm:pt modelId="{05DA792E-A9AE-4135-B481-EE2C2020F8DE}" cxnId="{193774BB-D4B9-468A-863F-1CF35293A4EA}" type="sibTrans">
      <dgm:prSet/>
      <dgm:spPr/>
      <dgm:t>
        <a:bodyPr/>
        <a:lstStyle/>
        <a:p>
          <a:endParaRPr lang="zh-CN" altLang="en-US" sz="2400"/>
        </a:p>
      </dgm:t>
    </dgm:pt>
    <dgm:pt modelId="{7FC9C0CA-9B8A-41F2-87E2-1FD5F8AE9D23}">
      <dgm:prSet phldrT="[文本]" custT="1"/>
      <dgm:spPr/>
      <dgm:t>
        <a:bodyPr/>
        <a:lstStyle/>
        <a:p>
          <a:r>
            <a:rPr lang="en-US" altLang="zh-CN" sz="2400" dirty="0" smtClean="0"/>
            <a:t>3</a:t>
          </a:r>
          <a:endParaRPr lang="zh-CN" altLang="en-US" sz="2400" dirty="0"/>
        </a:p>
      </dgm:t>
    </dgm:pt>
    <dgm:pt modelId="{125CCE82-68E4-4982-9A68-9B1A1F4E4816}" cxnId="{8BDF530A-5BF8-49D3-919C-A64491FA0456}" type="parTrans">
      <dgm:prSet/>
      <dgm:spPr/>
      <dgm:t>
        <a:bodyPr/>
        <a:lstStyle/>
        <a:p>
          <a:endParaRPr lang="zh-CN" altLang="en-US" sz="2400"/>
        </a:p>
      </dgm:t>
    </dgm:pt>
    <dgm:pt modelId="{3DF56EEE-1178-4DB6-9638-85EABC6D53A4}" cxnId="{8BDF530A-5BF8-49D3-919C-A64491FA0456}" type="sibTrans">
      <dgm:prSet/>
      <dgm:spPr/>
      <dgm:t>
        <a:bodyPr/>
        <a:lstStyle/>
        <a:p>
          <a:endParaRPr lang="zh-CN" altLang="en-US" sz="2400"/>
        </a:p>
      </dgm:t>
    </dgm:pt>
    <dgm:pt modelId="{00053B57-48E1-4374-A1CA-7982ECFE3461}">
      <dgm:prSet phldrT="[文本]" custT="1"/>
      <dgm:spPr/>
      <dgm:t>
        <a:bodyPr/>
        <a:lstStyle/>
        <a:p>
          <a:r>
            <a:rPr lang="zh-CN" altLang="en-US" sz="2000" b="1" dirty="0" smtClean="0"/>
            <a:t>税务机关清算审核</a:t>
          </a:r>
          <a:endParaRPr lang="zh-CN" altLang="en-US" sz="2000" b="1" dirty="0"/>
        </a:p>
      </dgm:t>
    </dgm:pt>
    <dgm:pt modelId="{888880AF-76DA-4964-992B-09687831C30F}" cxnId="{448DCFED-AAB3-4F27-87E7-81A4A01F43B6}" type="parTrans">
      <dgm:prSet/>
      <dgm:spPr/>
      <dgm:t>
        <a:bodyPr/>
        <a:lstStyle/>
        <a:p>
          <a:endParaRPr lang="zh-CN" altLang="en-US" sz="2400"/>
        </a:p>
      </dgm:t>
    </dgm:pt>
    <dgm:pt modelId="{BC048321-CD2F-454D-85D6-BD20E19CFFD1}" cxnId="{448DCFED-AAB3-4F27-87E7-81A4A01F43B6}" type="sibTrans">
      <dgm:prSet/>
      <dgm:spPr/>
      <dgm:t>
        <a:bodyPr/>
        <a:lstStyle/>
        <a:p>
          <a:endParaRPr lang="zh-CN" altLang="en-US" sz="2400"/>
        </a:p>
      </dgm:t>
    </dgm:pt>
    <dgm:pt modelId="{634EC6A4-3E0F-42F0-B750-128D6805D6FC}">
      <dgm:prSet phldrT="[文本]" custT="1"/>
      <dgm:spPr/>
      <dgm:t>
        <a:bodyPr/>
        <a:lstStyle/>
        <a:p>
          <a:r>
            <a:rPr lang="en-US" altLang="zh-CN" sz="2400" dirty="0" smtClean="0"/>
            <a:t>4</a:t>
          </a:r>
          <a:endParaRPr lang="zh-CN" altLang="en-US" sz="2400" dirty="0"/>
        </a:p>
      </dgm:t>
    </dgm:pt>
    <dgm:pt modelId="{3CA5A946-9ACC-4FBC-B50E-5506E3A3F795}" cxnId="{3E02026F-446D-48A3-9359-B5D105AD94E5}" type="parTrans">
      <dgm:prSet/>
      <dgm:spPr/>
      <dgm:t>
        <a:bodyPr/>
        <a:lstStyle/>
        <a:p>
          <a:endParaRPr lang="zh-CN" altLang="en-US" sz="2400"/>
        </a:p>
      </dgm:t>
    </dgm:pt>
    <dgm:pt modelId="{F6941A23-8441-48F7-AA0B-F705A6EA8C7D}" cxnId="{3E02026F-446D-48A3-9359-B5D105AD94E5}" type="sibTrans">
      <dgm:prSet/>
      <dgm:spPr/>
      <dgm:t>
        <a:bodyPr/>
        <a:lstStyle/>
        <a:p>
          <a:endParaRPr lang="zh-CN" altLang="en-US" sz="2400"/>
        </a:p>
      </dgm:t>
    </dgm:pt>
    <dgm:pt modelId="{3ACD5719-A758-423E-A0AD-A44C0C2C1F9A}">
      <dgm:prSet phldrT="[文本]" custT="1"/>
      <dgm:spPr/>
      <dgm:t>
        <a:bodyPr/>
        <a:lstStyle/>
        <a:p>
          <a:r>
            <a:rPr lang="zh-CN" altLang="en-US" sz="2000" b="1" dirty="0" smtClean="0"/>
            <a:t>纳税人结清税款</a:t>
          </a:r>
          <a:endParaRPr lang="zh-CN" altLang="en-US" sz="2000" b="1" dirty="0"/>
        </a:p>
      </dgm:t>
    </dgm:pt>
    <dgm:pt modelId="{D1CB016A-50C2-48F0-9410-FC463520B7D5}" cxnId="{3D3CD522-E8ED-4684-8A7C-5D510A1FBD0F}" type="parTrans">
      <dgm:prSet/>
      <dgm:spPr/>
      <dgm:t>
        <a:bodyPr/>
        <a:lstStyle/>
        <a:p>
          <a:endParaRPr lang="zh-CN" altLang="en-US" sz="2400"/>
        </a:p>
      </dgm:t>
    </dgm:pt>
    <dgm:pt modelId="{7E6238C8-71BF-46EA-BC86-6353EDC0882C}" cxnId="{3D3CD522-E8ED-4684-8A7C-5D510A1FBD0F}" type="sibTrans">
      <dgm:prSet/>
      <dgm:spPr/>
      <dgm:t>
        <a:bodyPr/>
        <a:lstStyle/>
        <a:p>
          <a:endParaRPr lang="zh-CN" altLang="en-US" sz="2400"/>
        </a:p>
      </dgm:t>
    </dgm:pt>
    <dgm:pt modelId="{C5CA0655-8728-4BBC-AF10-01CBF81C5795}">
      <dgm:prSet custT="1"/>
      <dgm:spPr/>
      <dgm:t>
        <a:bodyPr/>
        <a:lstStyle/>
        <a:p>
          <a:r>
            <a:rPr lang="zh-CN" altLang="en-US" sz="2000" b="1" dirty="0" smtClean="0"/>
            <a:t>确定是否清算</a:t>
          </a:r>
          <a:endParaRPr lang="zh-CN" altLang="en-US" sz="2000" b="1" dirty="0"/>
        </a:p>
      </dgm:t>
    </dgm:pt>
    <dgm:pt modelId="{488EE3DE-102A-4EBD-90FA-125185828B41}" cxnId="{75CC3C4A-A863-4016-AD85-C6F293A5E000}" type="parTrans">
      <dgm:prSet/>
      <dgm:spPr/>
      <dgm:t>
        <a:bodyPr/>
        <a:lstStyle/>
        <a:p>
          <a:endParaRPr lang="zh-CN" altLang="en-US" sz="2400"/>
        </a:p>
      </dgm:t>
    </dgm:pt>
    <dgm:pt modelId="{D3E3199A-8173-4E76-B6DC-DD3AE40BC5B9}" cxnId="{75CC3C4A-A863-4016-AD85-C6F293A5E000}" type="sibTrans">
      <dgm:prSet/>
      <dgm:spPr/>
      <dgm:t>
        <a:bodyPr/>
        <a:lstStyle/>
        <a:p>
          <a:endParaRPr lang="zh-CN" altLang="en-US" sz="2400"/>
        </a:p>
      </dgm:t>
    </dgm:pt>
    <dgm:pt modelId="{3C611126-82A5-4259-BA46-5E6629874E84}" type="pres">
      <dgm:prSet presAssocID="{616B31D4-1C3B-493D-BD2C-193B2D0687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B95EDC7-D886-4C7A-99BB-828583CA15BA}" type="pres">
      <dgm:prSet presAssocID="{616B31D4-1C3B-493D-BD2C-193B2D068712}" presName="tSp" presStyleCnt="0"/>
      <dgm:spPr/>
    </dgm:pt>
    <dgm:pt modelId="{C641AE7F-B25F-4341-91F6-ECB0C8140CD8}" type="pres">
      <dgm:prSet presAssocID="{616B31D4-1C3B-493D-BD2C-193B2D068712}" presName="bSp" presStyleCnt="0"/>
      <dgm:spPr/>
    </dgm:pt>
    <dgm:pt modelId="{BCE42CE6-4E4C-4634-9511-63C15A3F2D0B}" type="pres">
      <dgm:prSet presAssocID="{616B31D4-1C3B-493D-BD2C-193B2D068712}" presName="process" presStyleCnt="0"/>
      <dgm:spPr/>
    </dgm:pt>
    <dgm:pt modelId="{3C2BD7CB-8176-4FB9-8826-00DA9F707727}" type="pres">
      <dgm:prSet presAssocID="{3D34CC0A-D283-47EA-A5F3-606A9C1A6242}" presName="composite1" presStyleCnt="0"/>
      <dgm:spPr/>
    </dgm:pt>
    <dgm:pt modelId="{35B9EBCD-3D6B-422B-A902-0F52C3FD3315}" type="pres">
      <dgm:prSet presAssocID="{3D34CC0A-D283-47EA-A5F3-606A9C1A6242}" presName="dummyNode1" presStyleLbl="node1" presStyleIdx="0" presStyleCnt="4"/>
      <dgm:spPr/>
    </dgm:pt>
    <dgm:pt modelId="{D5B65D93-F9C7-4289-964D-76ED8D94B277}" type="pres">
      <dgm:prSet presAssocID="{3D34CC0A-D283-47EA-A5F3-606A9C1A6242}" presName="childNode1" presStyleLbl="bgAcc1" presStyleIdx="0" presStyleCnt="4" custScaleY="7804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9FA91A4-7B2A-4ABB-9D48-204B4EEF420B}" type="pres">
      <dgm:prSet presAssocID="{3D34CC0A-D283-47EA-A5F3-606A9C1A6242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618B45-8B32-4256-8FF0-6820C7991F96}" type="pres">
      <dgm:prSet presAssocID="{3D34CC0A-D283-47EA-A5F3-606A9C1A6242}" presName="parentNode1" presStyleLbl="node1" presStyleIdx="0" presStyleCnt="4" custScaleY="72837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EAE6C2-2C0C-40E2-8020-A4E1B2E2084E}" type="pres">
      <dgm:prSet presAssocID="{3D34CC0A-D283-47EA-A5F3-606A9C1A6242}" presName="connSite1" presStyleCnt="0"/>
      <dgm:spPr/>
    </dgm:pt>
    <dgm:pt modelId="{E640549B-1C21-4F75-AA06-87D4468CD7E7}" type="pres">
      <dgm:prSet presAssocID="{8EE285A9-FF7B-4BF1-B2F1-973AD8F1C4E1}" presName="Name9" presStyleLbl="sibTrans2D1" presStyleIdx="0" presStyleCnt="3"/>
      <dgm:spPr/>
      <dgm:t>
        <a:bodyPr/>
        <a:lstStyle/>
        <a:p>
          <a:endParaRPr lang="zh-CN" altLang="en-US"/>
        </a:p>
      </dgm:t>
    </dgm:pt>
    <dgm:pt modelId="{22947394-1CF2-44E7-AD17-B76A8366C2DC}" type="pres">
      <dgm:prSet presAssocID="{E489D13E-A95D-4801-86AE-5E39AA71F096}" presName="composite2" presStyleCnt="0"/>
      <dgm:spPr/>
    </dgm:pt>
    <dgm:pt modelId="{6C1FFB6B-8982-41E2-9EBC-C96F3C7D3669}" type="pres">
      <dgm:prSet presAssocID="{E489D13E-A95D-4801-86AE-5E39AA71F096}" presName="dummyNode2" presStyleLbl="node1" presStyleIdx="0" presStyleCnt="4"/>
      <dgm:spPr/>
    </dgm:pt>
    <dgm:pt modelId="{01B3CB73-0ADE-4CA7-999B-D1D450B3325B}" type="pres">
      <dgm:prSet presAssocID="{E489D13E-A95D-4801-86AE-5E39AA71F096}" presName="childNode2" presStyleLbl="bgAcc1" presStyleIdx="1" presStyleCnt="4" custScaleY="780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C3DBC03-A47C-4856-892B-52CA9E4423B9}" type="pres">
      <dgm:prSet presAssocID="{E489D13E-A95D-4801-86AE-5E39AA71F096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32D9831-2C44-4967-9FDB-6326A55AA154}" type="pres">
      <dgm:prSet presAssocID="{E489D13E-A95D-4801-86AE-5E39AA71F096}" presName="parentNode2" presStyleLbl="node1" presStyleIdx="1" presStyleCnt="4" custScaleY="7283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446DAA3-E935-48E2-B55F-2841FDA94396}" type="pres">
      <dgm:prSet presAssocID="{E489D13E-A95D-4801-86AE-5E39AA71F096}" presName="connSite2" presStyleCnt="0"/>
      <dgm:spPr/>
    </dgm:pt>
    <dgm:pt modelId="{F60F4870-77C6-4740-BB83-95354AE56BD7}" type="pres">
      <dgm:prSet presAssocID="{10D82032-E2EE-4902-B696-54FECE9895F4}" presName="Name18" presStyleLbl="sibTrans2D1" presStyleIdx="1" presStyleCnt="3"/>
      <dgm:spPr/>
      <dgm:t>
        <a:bodyPr/>
        <a:lstStyle/>
        <a:p>
          <a:endParaRPr lang="zh-CN" altLang="en-US"/>
        </a:p>
      </dgm:t>
    </dgm:pt>
    <dgm:pt modelId="{A443EAF6-9E52-4734-9AD6-D3B8DFA46893}" type="pres">
      <dgm:prSet presAssocID="{7FC9C0CA-9B8A-41F2-87E2-1FD5F8AE9D23}" presName="composite1" presStyleCnt="0"/>
      <dgm:spPr/>
    </dgm:pt>
    <dgm:pt modelId="{5CF465BE-F3E4-4FDE-BDE3-D3FA3FD1B7FF}" type="pres">
      <dgm:prSet presAssocID="{7FC9C0CA-9B8A-41F2-87E2-1FD5F8AE9D23}" presName="dummyNode1" presStyleLbl="node1" presStyleIdx="1" presStyleCnt="4"/>
      <dgm:spPr/>
    </dgm:pt>
    <dgm:pt modelId="{22504B44-38BB-4ABE-AF75-6C987FA447A0}" type="pres">
      <dgm:prSet presAssocID="{7FC9C0CA-9B8A-41F2-87E2-1FD5F8AE9D23}" presName="childNode1" presStyleLbl="bgAcc1" presStyleIdx="2" presStyleCnt="4" custScaleY="780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E51F9C7-1609-4B7F-BC68-DED41026EC86}" type="pres">
      <dgm:prSet presAssocID="{7FC9C0CA-9B8A-41F2-87E2-1FD5F8AE9D23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4DB384-4C2C-4DE2-B41A-74CAE4283F3F}" type="pres">
      <dgm:prSet presAssocID="{7FC9C0CA-9B8A-41F2-87E2-1FD5F8AE9D23}" presName="parentNode1" presStyleLbl="node1" presStyleIdx="2" presStyleCnt="4" custScaleY="72837" custLinFactNeighborX="188" custLinFactNeighborY="-3085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0DF274A-235B-4AA7-8C95-CD8427DC046D}" type="pres">
      <dgm:prSet presAssocID="{7FC9C0CA-9B8A-41F2-87E2-1FD5F8AE9D23}" presName="connSite1" presStyleCnt="0"/>
      <dgm:spPr/>
    </dgm:pt>
    <dgm:pt modelId="{4EF4D973-AD0D-48D7-84F6-9E70552D5B9D}" type="pres">
      <dgm:prSet presAssocID="{3DF56EEE-1178-4DB6-9638-85EABC6D53A4}" presName="Name9" presStyleLbl="sibTrans2D1" presStyleIdx="2" presStyleCnt="3"/>
      <dgm:spPr/>
      <dgm:t>
        <a:bodyPr/>
        <a:lstStyle/>
        <a:p>
          <a:endParaRPr lang="zh-CN" altLang="en-US"/>
        </a:p>
      </dgm:t>
    </dgm:pt>
    <dgm:pt modelId="{67E1853E-8DE8-4B11-80C6-976CA9B09212}" type="pres">
      <dgm:prSet presAssocID="{634EC6A4-3E0F-42F0-B750-128D6805D6FC}" presName="composite2" presStyleCnt="0"/>
      <dgm:spPr/>
    </dgm:pt>
    <dgm:pt modelId="{23F8AF12-4B40-406A-8673-D31FF7325ED2}" type="pres">
      <dgm:prSet presAssocID="{634EC6A4-3E0F-42F0-B750-128D6805D6FC}" presName="dummyNode2" presStyleLbl="node1" presStyleIdx="2" presStyleCnt="4"/>
      <dgm:spPr/>
    </dgm:pt>
    <dgm:pt modelId="{3C723CD2-4D27-40A3-A2C9-098DD4EC9AC4}" type="pres">
      <dgm:prSet presAssocID="{634EC6A4-3E0F-42F0-B750-128D6805D6FC}" presName="childNode2" presStyleLbl="bgAcc1" presStyleIdx="3" presStyleCnt="4" custScaleY="78041" custLinFactNeighborX="-1027" custLinFactNeighborY="301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8EC3EA9-8A4D-4A40-A890-6508F530E07D}" type="pres">
      <dgm:prSet presAssocID="{634EC6A4-3E0F-42F0-B750-128D6805D6FC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7506949-1632-499F-AE2B-3579D3B33BCB}" type="pres">
      <dgm:prSet presAssocID="{634EC6A4-3E0F-42F0-B750-128D6805D6FC}" presName="parentNode2" presStyleLbl="node1" presStyleIdx="3" presStyleCnt="4" custScaleY="72837" custLinFactNeighborX="-2016" custLinFactNeighborY="-3596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0E0D89-4276-4FD3-9530-96F29B9C1B9D}" type="pres">
      <dgm:prSet presAssocID="{634EC6A4-3E0F-42F0-B750-128D6805D6FC}" presName="connSite2" presStyleCnt="0"/>
      <dgm:spPr/>
    </dgm:pt>
  </dgm:ptLst>
  <dgm:cxnLst>
    <dgm:cxn modelId="{81D4A0C7-7A96-4422-A3FA-9E7E732332E8}" type="presOf" srcId="{E489D13E-A95D-4801-86AE-5E39AA71F096}" destId="{E32D9831-2C44-4967-9FDB-6326A55AA154}" srcOrd="0" destOrd="0" presId="urn:microsoft.com/office/officeart/2005/8/layout/hProcess4#1"/>
    <dgm:cxn modelId="{AA27F3F4-5C41-438E-91A5-685F9D0C5903}" type="presOf" srcId="{00053B57-48E1-4374-A1CA-7982ECFE3461}" destId="{DE51F9C7-1609-4B7F-BC68-DED41026EC86}" srcOrd="1" destOrd="0" presId="urn:microsoft.com/office/officeart/2005/8/layout/hProcess4#1"/>
    <dgm:cxn modelId="{10B02FE3-8B43-47DB-973F-CE0F52906058}" type="presOf" srcId="{C5CA0655-8728-4BBC-AF10-01CBF81C5795}" destId="{69FA91A4-7B2A-4ABB-9D48-204B4EEF420B}" srcOrd="1" destOrd="0" presId="urn:microsoft.com/office/officeart/2005/8/layout/hProcess4#1"/>
    <dgm:cxn modelId="{51F4AE5D-E2E7-45B6-B45D-624094BA0637}" type="presOf" srcId="{3ACD5719-A758-423E-A0AD-A44C0C2C1F9A}" destId="{3C723CD2-4D27-40A3-A2C9-098DD4EC9AC4}" srcOrd="0" destOrd="0" presId="urn:microsoft.com/office/officeart/2005/8/layout/hProcess4#1"/>
    <dgm:cxn modelId="{448DCFED-AAB3-4F27-87E7-81A4A01F43B6}" srcId="{7FC9C0CA-9B8A-41F2-87E2-1FD5F8AE9D23}" destId="{00053B57-48E1-4374-A1CA-7982ECFE3461}" srcOrd="0" destOrd="0" parTransId="{888880AF-76DA-4964-992B-09687831C30F}" sibTransId="{BC048321-CD2F-454D-85D6-BD20E19CFFD1}"/>
    <dgm:cxn modelId="{04227882-C42D-48FF-9132-32DC00D4EBDB}" type="presOf" srcId="{7FC9C0CA-9B8A-41F2-87E2-1FD5F8AE9D23}" destId="{BF4DB384-4C2C-4DE2-B41A-74CAE4283F3F}" srcOrd="0" destOrd="0" presId="urn:microsoft.com/office/officeart/2005/8/layout/hProcess4#1"/>
    <dgm:cxn modelId="{45ACB315-B20B-4FA3-A625-863DF1511B12}" type="presOf" srcId="{6E289D3C-29D0-4D5D-9B21-98742050A872}" destId="{DC3DBC03-A47C-4856-892B-52CA9E4423B9}" srcOrd="1" destOrd="0" presId="urn:microsoft.com/office/officeart/2005/8/layout/hProcess4#1"/>
    <dgm:cxn modelId="{4AE42469-AA49-4FDF-B284-2F4EAA960E31}" type="presOf" srcId="{00053B57-48E1-4374-A1CA-7982ECFE3461}" destId="{22504B44-38BB-4ABE-AF75-6C987FA447A0}" srcOrd="0" destOrd="0" presId="urn:microsoft.com/office/officeart/2005/8/layout/hProcess4#1"/>
    <dgm:cxn modelId="{8BDF530A-5BF8-49D3-919C-A64491FA0456}" srcId="{616B31D4-1C3B-493D-BD2C-193B2D068712}" destId="{7FC9C0CA-9B8A-41F2-87E2-1FD5F8AE9D23}" srcOrd="2" destOrd="0" parTransId="{125CCE82-68E4-4982-9A68-9B1A1F4E4816}" sibTransId="{3DF56EEE-1178-4DB6-9638-85EABC6D53A4}"/>
    <dgm:cxn modelId="{068E464F-F279-47A2-BD43-75F3FF475DCB}" type="presOf" srcId="{3D34CC0A-D283-47EA-A5F3-606A9C1A6242}" destId="{3D618B45-8B32-4256-8FF0-6820C7991F96}" srcOrd="0" destOrd="0" presId="urn:microsoft.com/office/officeart/2005/8/layout/hProcess4#1"/>
    <dgm:cxn modelId="{3E02026F-446D-48A3-9359-B5D105AD94E5}" srcId="{616B31D4-1C3B-493D-BD2C-193B2D068712}" destId="{634EC6A4-3E0F-42F0-B750-128D6805D6FC}" srcOrd="3" destOrd="0" parTransId="{3CA5A946-9ACC-4FBC-B50E-5506E3A3F795}" sibTransId="{F6941A23-8441-48F7-AA0B-F705A6EA8C7D}"/>
    <dgm:cxn modelId="{3687A76F-CF79-4C01-B5CB-A51C05E1F7A8}" type="presOf" srcId="{616B31D4-1C3B-493D-BD2C-193B2D068712}" destId="{3C611126-82A5-4259-BA46-5E6629874E84}" srcOrd="0" destOrd="0" presId="urn:microsoft.com/office/officeart/2005/8/layout/hProcess4#1"/>
    <dgm:cxn modelId="{B693DA2D-7D77-41B8-BF0E-3EB9A9B3463F}" type="presOf" srcId="{3ACD5719-A758-423E-A0AD-A44C0C2C1F9A}" destId="{B8EC3EA9-8A4D-4A40-A890-6508F530E07D}" srcOrd="1" destOrd="0" presId="urn:microsoft.com/office/officeart/2005/8/layout/hProcess4#1"/>
    <dgm:cxn modelId="{75CC3C4A-A863-4016-AD85-C6F293A5E000}" srcId="{3D34CC0A-D283-47EA-A5F3-606A9C1A6242}" destId="{C5CA0655-8728-4BBC-AF10-01CBF81C5795}" srcOrd="0" destOrd="0" parTransId="{488EE3DE-102A-4EBD-90FA-125185828B41}" sibTransId="{D3E3199A-8173-4E76-B6DC-DD3AE40BC5B9}"/>
    <dgm:cxn modelId="{193774BB-D4B9-468A-863F-1CF35293A4EA}" srcId="{E489D13E-A95D-4801-86AE-5E39AA71F096}" destId="{6E289D3C-29D0-4D5D-9B21-98742050A872}" srcOrd="0" destOrd="0" parTransId="{31BA2B4B-7DC4-46B1-B2F2-466C31E8FED8}" sibTransId="{05DA792E-A9AE-4135-B481-EE2C2020F8DE}"/>
    <dgm:cxn modelId="{0537D8F4-CDFA-40D9-A60F-3256AE0C5951}" srcId="{616B31D4-1C3B-493D-BD2C-193B2D068712}" destId="{E489D13E-A95D-4801-86AE-5E39AA71F096}" srcOrd="1" destOrd="0" parTransId="{18D4F32B-6C0E-4301-BBFA-E7A2E56EAD56}" sibTransId="{10D82032-E2EE-4902-B696-54FECE9895F4}"/>
    <dgm:cxn modelId="{D5E81FDC-36F7-464B-8543-068DEC44EE98}" srcId="{616B31D4-1C3B-493D-BD2C-193B2D068712}" destId="{3D34CC0A-D283-47EA-A5F3-606A9C1A6242}" srcOrd="0" destOrd="0" parTransId="{AA9AD04F-3B72-43E3-83AE-A3B1D1411138}" sibTransId="{8EE285A9-FF7B-4BF1-B2F1-973AD8F1C4E1}"/>
    <dgm:cxn modelId="{4597077C-E07E-4BAB-AFB5-79F19123D709}" type="presOf" srcId="{10D82032-E2EE-4902-B696-54FECE9895F4}" destId="{F60F4870-77C6-4740-BB83-95354AE56BD7}" srcOrd="0" destOrd="0" presId="urn:microsoft.com/office/officeart/2005/8/layout/hProcess4#1"/>
    <dgm:cxn modelId="{87261BF9-5751-42DB-BE54-0C6E856AF7CA}" type="presOf" srcId="{C5CA0655-8728-4BBC-AF10-01CBF81C5795}" destId="{D5B65D93-F9C7-4289-964D-76ED8D94B277}" srcOrd="0" destOrd="0" presId="urn:microsoft.com/office/officeart/2005/8/layout/hProcess4#1"/>
    <dgm:cxn modelId="{4C2BE09D-ECEA-482F-8A05-2C325BC03DA8}" type="presOf" srcId="{8EE285A9-FF7B-4BF1-B2F1-973AD8F1C4E1}" destId="{E640549B-1C21-4F75-AA06-87D4468CD7E7}" srcOrd="0" destOrd="0" presId="urn:microsoft.com/office/officeart/2005/8/layout/hProcess4#1"/>
    <dgm:cxn modelId="{217E1961-7FA0-4889-AFBF-7C7C6FE695A4}" type="presOf" srcId="{6E289D3C-29D0-4D5D-9B21-98742050A872}" destId="{01B3CB73-0ADE-4CA7-999B-D1D450B3325B}" srcOrd="0" destOrd="0" presId="urn:microsoft.com/office/officeart/2005/8/layout/hProcess4#1"/>
    <dgm:cxn modelId="{D43107A3-A30C-4276-8296-A4767A11FE67}" type="presOf" srcId="{634EC6A4-3E0F-42F0-B750-128D6805D6FC}" destId="{97506949-1632-499F-AE2B-3579D3B33BCB}" srcOrd="0" destOrd="0" presId="urn:microsoft.com/office/officeart/2005/8/layout/hProcess4#1"/>
    <dgm:cxn modelId="{3D3CD522-E8ED-4684-8A7C-5D510A1FBD0F}" srcId="{634EC6A4-3E0F-42F0-B750-128D6805D6FC}" destId="{3ACD5719-A758-423E-A0AD-A44C0C2C1F9A}" srcOrd="0" destOrd="0" parTransId="{D1CB016A-50C2-48F0-9410-FC463520B7D5}" sibTransId="{7E6238C8-71BF-46EA-BC86-6353EDC0882C}"/>
    <dgm:cxn modelId="{F433157B-F488-4C05-916B-AA38310F84F4}" type="presOf" srcId="{3DF56EEE-1178-4DB6-9638-85EABC6D53A4}" destId="{4EF4D973-AD0D-48D7-84F6-9E70552D5B9D}" srcOrd="0" destOrd="0" presId="urn:microsoft.com/office/officeart/2005/8/layout/hProcess4#1"/>
    <dgm:cxn modelId="{E48AE768-CB9C-4066-834C-625BC1B0B51F}" type="presParOf" srcId="{3C611126-82A5-4259-BA46-5E6629874E84}" destId="{DB95EDC7-D886-4C7A-99BB-828583CA15BA}" srcOrd="0" destOrd="0" presId="urn:microsoft.com/office/officeart/2005/8/layout/hProcess4#1"/>
    <dgm:cxn modelId="{0B5AE037-95EE-4454-B737-04F51510A248}" type="presParOf" srcId="{3C611126-82A5-4259-BA46-5E6629874E84}" destId="{C641AE7F-B25F-4341-91F6-ECB0C8140CD8}" srcOrd="1" destOrd="0" presId="urn:microsoft.com/office/officeart/2005/8/layout/hProcess4#1"/>
    <dgm:cxn modelId="{4F59CBC2-98F6-4BDF-8EA1-49B8940DDB68}" type="presParOf" srcId="{3C611126-82A5-4259-BA46-5E6629874E84}" destId="{BCE42CE6-4E4C-4634-9511-63C15A3F2D0B}" srcOrd="2" destOrd="0" presId="urn:microsoft.com/office/officeart/2005/8/layout/hProcess4#1"/>
    <dgm:cxn modelId="{231FADB5-97F2-42E1-8B71-FEEBB20171C6}" type="presParOf" srcId="{BCE42CE6-4E4C-4634-9511-63C15A3F2D0B}" destId="{3C2BD7CB-8176-4FB9-8826-00DA9F707727}" srcOrd="0" destOrd="0" presId="urn:microsoft.com/office/officeart/2005/8/layout/hProcess4#1"/>
    <dgm:cxn modelId="{EBEB21EA-14DF-4E59-8DB7-815C35AA7C76}" type="presParOf" srcId="{3C2BD7CB-8176-4FB9-8826-00DA9F707727}" destId="{35B9EBCD-3D6B-422B-A902-0F52C3FD3315}" srcOrd="0" destOrd="0" presId="urn:microsoft.com/office/officeart/2005/8/layout/hProcess4#1"/>
    <dgm:cxn modelId="{A95D2A97-6FD3-4635-B28F-2B9305B0259B}" type="presParOf" srcId="{3C2BD7CB-8176-4FB9-8826-00DA9F707727}" destId="{D5B65D93-F9C7-4289-964D-76ED8D94B277}" srcOrd="1" destOrd="0" presId="urn:microsoft.com/office/officeart/2005/8/layout/hProcess4#1"/>
    <dgm:cxn modelId="{38BA65C7-B0CF-436C-95A9-468FF09D2EB8}" type="presParOf" srcId="{3C2BD7CB-8176-4FB9-8826-00DA9F707727}" destId="{69FA91A4-7B2A-4ABB-9D48-204B4EEF420B}" srcOrd="2" destOrd="0" presId="urn:microsoft.com/office/officeart/2005/8/layout/hProcess4#1"/>
    <dgm:cxn modelId="{FBCF6A00-7A8A-4B29-8D4B-766E44561A7B}" type="presParOf" srcId="{3C2BD7CB-8176-4FB9-8826-00DA9F707727}" destId="{3D618B45-8B32-4256-8FF0-6820C7991F96}" srcOrd="3" destOrd="0" presId="urn:microsoft.com/office/officeart/2005/8/layout/hProcess4#1"/>
    <dgm:cxn modelId="{03AE3360-5934-4A76-B707-04AE7024D38B}" type="presParOf" srcId="{3C2BD7CB-8176-4FB9-8826-00DA9F707727}" destId="{D3EAE6C2-2C0C-40E2-8020-A4E1B2E2084E}" srcOrd="4" destOrd="0" presId="urn:microsoft.com/office/officeart/2005/8/layout/hProcess4#1"/>
    <dgm:cxn modelId="{1EB7D5C1-B9F0-48FF-AC9B-1A348002BC06}" type="presParOf" srcId="{BCE42CE6-4E4C-4634-9511-63C15A3F2D0B}" destId="{E640549B-1C21-4F75-AA06-87D4468CD7E7}" srcOrd="1" destOrd="0" presId="urn:microsoft.com/office/officeart/2005/8/layout/hProcess4#1"/>
    <dgm:cxn modelId="{5905B701-71C4-4606-AC0C-14DD4B712272}" type="presParOf" srcId="{BCE42CE6-4E4C-4634-9511-63C15A3F2D0B}" destId="{22947394-1CF2-44E7-AD17-B76A8366C2DC}" srcOrd="2" destOrd="0" presId="urn:microsoft.com/office/officeart/2005/8/layout/hProcess4#1"/>
    <dgm:cxn modelId="{3BF7B8F2-8493-4C9D-87C2-E682D160C960}" type="presParOf" srcId="{22947394-1CF2-44E7-AD17-B76A8366C2DC}" destId="{6C1FFB6B-8982-41E2-9EBC-C96F3C7D3669}" srcOrd="0" destOrd="0" presId="urn:microsoft.com/office/officeart/2005/8/layout/hProcess4#1"/>
    <dgm:cxn modelId="{96FC56BB-7AB5-4221-BFE6-247BF0C491FC}" type="presParOf" srcId="{22947394-1CF2-44E7-AD17-B76A8366C2DC}" destId="{01B3CB73-0ADE-4CA7-999B-D1D450B3325B}" srcOrd="1" destOrd="0" presId="urn:microsoft.com/office/officeart/2005/8/layout/hProcess4#1"/>
    <dgm:cxn modelId="{2E3DD02E-45D7-4C37-B395-C9BB63DCEA4F}" type="presParOf" srcId="{22947394-1CF2-44E7-AD17-B76A8366C2DC}" destId="{DC3DBC03-A47C-4856-892B-52CA9E4423B9}" srcOrd="2" destOrd="0" presId="urn:microsoft.com/office/officeart/2005/8/layout/hProcess4#1"/>
    <dgm:cxn modelId="{4316D9AB-DD36-433C-89DD-6B193C7C9871}" type="presParOf" srcId="{22947394-1CF2-44E7-AD17-B76A8366C2DC}" destId="{E32D9831-2C44-4967-9FDB-6326A55AA154}" srcOrd="3" destOrd="0" presId="urn:microsoft.com/office/officeart/2005/8/layout/hProcess4#1"/>
    <dgm:cxn modelId="{CCF2F788-51CD-488C-B4D2-A1566159CCC5}" type="presParOf" srcId="{22947394-1CF2-44E7-AD17-B76A8366C2DC}" destId="{C446DAA3-E935-48E2-B55F-2841FDA94396}" srcOrd="4" destOrd="0" presId="urn:microsoft.com/office/officeart/2005/8/layout/hProcess4#1"/>
    <dgm:cxn modelId="{0968C290-4AFD-4D4A-9FAD-E58CC1138729}" type="presParOf" srcId="{BCE42CE6-4E4C-4634-9511-63C15A3F2D0B}" destId="{F60F4870-77C6-4740-BB83-95354AE56BD7}" srcOrd="3" destOrd="0" presId="urn:microsoft.com/office/officeart/2005/8/layout/hProcess4#1"/>
    <dgm:cxn modelId="{AD1B3D99-9579-406E-A96C-D7B793A37062}" type="presParOf" srcId="{BCE42CE6-4E4C-4634-9511-63C15A3F2D0B}" destId="{A443EAF6-9E52-4734-9AD6-D3B8DFA46893}" srcOrd="4" destOrd="0" presId="urn:microsoft.com/office/officeart/2005/8/layout/hProcess4#1"/>
    <dgm:cxn modelId="{93A42E92-A8F4-4C72-B48E-414A5835A508}" type="presParOf" srcId="{A443EAF6-9E52-4734-9AD6-D3B8DFA46893}" destId="{5CF465BE-F3E4-4FDE-BDE3-D3FA3FD1B7FF}" srcOrd="0" destOrd="0" presId="urn:microsoft.com/office/officeart/2005/8/layout/hProcess4#1"/>
    <dgm:cxn modelId="{0DF91033-391E-4C51-9A7A-B7BF9BAC6957}" type="presParOf" srcId="{A443EAF6-9E52-4734-9AD6-D3B8DFA46893}" destId="{22504B44-38BB-4ABE-AF75-6C987FA447A0}" srcOrd="1" destOrd="0" presId="urn:microsoft.com/office/officeart/2005/8/layout/hProcess4#1"/>
    <dgm:cxn modelId="{40543026-C221-4BF4-8CA2-B914ACE064DE}" type="presParOf" srcId="{A443EAF6-9E52-4734-9AD6-D3B8DFA46893}" destId="{DE51F9C7-1609-4B7F-BC68-DED41026EC86}" srcOrd="2" destOrd="0" presId="urn:microsoft.com/office/officeart/2005/8/layout/hProcess4#1"/>
    <dgm:cxn modelId="{038DF01F-A241-407A-BED1-31744117B6C6}" type="presParOf" srcId="{A443EAF6-9E52-4734-9AD6-D3B8DFA46893}" destId="{BF4DB384-4C2C-4DE2-B41A-74CAE4283F3F}" srcOrd="3" destOrd="0" presId="urn:microsoft.com/office/officeart/2005/8/layout/hProcess4#1"/>
    <dgm:cxn modelId="{B3ED364E-27B7-4867-8B60-7D1779B360D4}" type="presParOf" srcId="{A443EAF6-9E52-4734-9AD6-D3B8DFA46893}" destId="{30DF274A-235B-4AA7-8C95-CD8427DC046D}" srcOrd="4" destOrd="0" presId="urn:microsoft.com/office/officeart/2005/8/layout/hProcess4#1"/>
    <dgm:cxn modelId="{AC696A0A-9158-4EB6-9C80-A7C6EA0FE480}" type="presParOf" srcId="{BCE42CE6-4E4C-4634-9511-63C15A3F2D0B}" destId="{4EF4D973-AD0D-48D7-84F6-9E70552D5B9D}" srcOrd="5" destOrd="0" presId="urn:microsoft.com/office/officeart/2005/8/layout/hProcess4#1"/>
    <dgm:cxn modelId="{79B4004D-ACF9-4437-BF10-71D121978474}" type="presParOf" srcId="{BCE42CE6-4E4C-4634-9511-63C15A3F2D0B}" destId="{67E1853E-8DE8-4B11-80C6-976CA9B09212}" srcOrd="6" destOrd="0" presId="urn:microsoft.com/office/officeart/2005/8/layout/hProcess4#1"/>
    <dgm:cxn modelId="{844437EF-CBCE-4907-B23A-7B1889881997}" type="presParOf" srcId="{67E1853E-8DE8-4B11-80C6-976CA9B09212}" destId="{23F8AF12-4B40-406A-8673-D31FF7325ED2}" srcOrd="0" destOrd="0" presId="urn:microsoft.com/office/officeart/2005/8/layout/hProcess4#1"/>
    <dgm:cxn modelId="{ED26E73F-5CD1-40DE-95B3-AAE5C5A458DD}" type="presParOf" srcId="{67E1853E-8DE8-4B11-80C6-976CA9B09212}" destId="{3C723CD2-4D27-40A3-A2C9-098DD4EC9AC4}" srcOrd="1" destOrd="0" presId="urn:microsoft.com/office/officeart/2005/8/layout/hProcess4#1"/>
    <dgm:cxn modelId="{CF054AC4-10CB-4277-B08F-B7198B2B2D08}" type="presParOf" srcId="{67E1853E-8DE8-4B11-80C6-976CA9B09212}" destId="{B8EC3EA9-8A4D-4A40-A890-6508F530E07D}" srcOrd="2" destOrd="0" presId="urn:microsoft.com/office/officeart/2005/8/layout/hProcess4#1"/>
    <dgm:cxn modelId="{62E99F5C-277E-49CE-A3EA-5E1B70E3A874}" type="presParOf" srcId="{67E1853E-8DE8-4B11-80C6-976CA9B09212}" destId="{97506949-1632-499F-AE2B-3579D3B33BCB}" srcOrd="3" destOrd="0" presId="urn:microsoft.com/office/officeart/2005/8/layout/hProcess4#1"/>
    <dgm:cxn modelId="{FCD83B39-2700-4B26-9AFA-E754E17404AF}" type="presParOf" srcId="{67E1853E-8DE8-4B11-80C6-976CA9B09212}" destId="{660E0D89-4276-4FD3-9530-96F29B9C1B9D}" srcOrd="4" destOrd="0" presId="urn:microsoft.com/office/officeart/2005/8/layout/hProcess4#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65D93-F9C7-4289-964D-76ED8D94B277}">
      <dsp:nvSpPr>
        <dsp:cNvPr id="0" name=""/>
        <dsp:cNvSpPr/>
      </dsp:nvSpPr>
      <dsp:spPr>
        <a:xfrm>
          <a:off x="990" y="1722979"/>
          <a:ext cx="1677892" cy="1080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b="1" kern="1200" dirty="0" smtClean="0"/>
            <a:t>确定是否清算</a:t>
          </a:r>
          <a:endParaRPr lang="zh-CN" altLang="en-US" sz="2000" b="1" kern="1200" dirty="0"/>
        </a:p>
      </dsp:txBody>
      <dsp:txXfrm>
        <a:off x="25844" y="1747833"/>
        <a:ext cx="1628184" cy="798866"/>
      </dsp:txXfrm>
    </dsp:sp>
    <dsp:sp modelId="{E640549B-1C21-4F75-AA06-87D4468CD7E7}">
      <dsp:nvSpPr>
        <dsp:cNvPr id="0" name=""/>
        <dsp:cNvSpPr/>
      </dsp:nvSpPr>
      <dsp:spPr>
        <a:xfrm>
          <a:off x="971388" y="1881076"/>
          <a:ext cx="1818812" cy="1818812"/>
        </a:xfrm>
        <a:prstGeom prst="leftCircularArrow">
          <a:avLst>
            <a:gd name="adj1" fmla="val 2965"/>
            <a:gd name="adj2" fmla="val 363219"/>
            <a:gd name="adj3" fmla="val 2320883"/>
            <a:gd name="adj4" fmla="val 9206642"/>
            <a:gd name="adj5" fmla="val 345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618B45-8B32-4256-8FF0-6820C7991F96}">
      <dsp:nvSpPr>
        <dsp:cNvPr id="0" name=""/>
        <dsp:cNvSpPr/>
      </dsp:nvSpPr>
      <dsp:spPr>
        <a:xfrm>
          <a:off x="373855" y="2738936"/>
          <a:ext cx="1491460" cy="43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1</a:t>
          </a:r>
          <a:endParaRPr lang="zh-CN" altLang="en-US" sz="2400" kern="1200" dirty="0"/>
        </a:p>
      </dsp:txBody>
      <dsp:txXfrm>
        <a:off x="386508" y="2751589"/>
        <a:ext cx="1466154" cy="406693"/>
      </dsp:txXfrm>
    </dsp:sp>
    <dsp:sp modelId="{01B3CB73-0ADE-4CA7-999B-D1D450B3325B}">
      <dsp:nvSpPr>
        <dsp:cNvPr id="0" name=""/>
        <dsp:cNvSpPr/>
      </dsp:nvSpPr>
      <dsp:spPr>
        <a:xfrm>
          <a:off x="2122088" y="1722972"/>
          <a:ext cx="1677892" cy="108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b="1" kern="1200" dirty="0" smtClean="0"/>
            <a:t>纳税人清算申报</a:t>
          </a:r>
          <a:endParaRPr lang="zh-CN" altLang="en-US" sz="2000" b="1" kern="1200" dirty="0"/>
        </a:p>
      </dsp:txBody>
      <dsp:txXfrm>
        <a:off x="2146942" y="1979259"/>
        <a:ext cx="1628184" cy="798877"/>
      </dsp:txXfrm>
    </dsp:sp>
    <dsp:sp modelId="{F60F4870-77C6-4740-BB83-95354AE56BD7}">
      <dsp:nvSpPr>
        <dsp:cNvPr id="0" name=""/>
        <dsp:cNvSpPr/>
      </dsp:nvSpPr>
      <dsp:spPr>
        <a:xfrm>
          <a:off x="3078637" y="771945"/>
          <a:ext cx="2032942" cy="2032942"/>
        </a:xfrm>
        <a:prstGeom prst="circularArrow">
          <a:avLst>
            <a:gd name="adj1" fmla="val 2652"/>
            <a:gd name="adj2" fmla="val 322597"/>
            <a:gd name="adj3" fmla="val 19340112"/>
            <a:gd name="adj4" fmla="val 12413730"/>
            <a:gd name="adj5" fmla="val 309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D9831-2C44-4967-9FDB-6326A55AA154}">
      <dsp:nvSpPr>
        <dsp:cNvPr id="0" name=""/>
        <dsp:cNvSpPr/>
      </dsp:nvSpPr>
      <dsp:spPr>
        <a:xfrm>
          <a:off x="2494953" y="1355026"/>
          <a:ext cx="1491460" cy="43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2</a:t>
          </a:r>
          <a:endParaRPr lang="zh-CN" altLang="en-US" sz="2400" kern="1200" dirty="0"/>
        </a:p>
      </dsp:txBody>
      <dsp:txXfrm>
        <a:off x="2507606" y="1367679"/>
        <a:ext cx="1466154" cy="406693"/>
      </dsp:txXfrm>
    </dsp:sp>
    <dsp:sp modelId="{22504B44-38BB-4ABE-AF75-6C987FA447A0}">
      <dsp:nvSpPr>
        <dsp:cNvPr id="0" name=""/>
        <dsp:cNvSpPr/>
      </dsp:nvSpPr>
      <dsp:spPr>
        <a:xfrm>
          <a:off x="4243186" y="1722972"/>
          <a:ext cx="1677892" cy="108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b="1" kern="1200" dirty="0" smtClean="0"/>
            <a:t>税务机关清算审核</a:t>
          </a:r>
          <a:endParaRPr lang="zh-CN" altLang="en-US" sz="2000" b="1" kern="1200" dirty="0"/>
        </a:p>
      </dsp:txBody>
      <dsp:txXfrm>
        <a:off x="4268040" y="1747826"/>
        <a:ext cx="1628184" cy="798877"/>
      </dsp:txXfrm>
    </dsp:sp>
    <dsp:sp modelId="{4EF4D973-AD0D-48D7-84F6-9E70552D5B9D}">
      <dsp:nvSpPr>
        <dsp:cNvPr id="0" name=""/>
        <dsp:cNvSpPr/>
      </dsp:nvSpPr>
      <dsp:spPr>
        <a:xfrm>
          <a:off x="5232365" y="1907437"/>
          <a:ext cx="1800923" cy="1800923"/>
        </a:xfrm>
        <a:prstGeom prst="leftCircularArrow">
          <a:avLst>
            <a:gd name="adj1" fmla="val 2994"/>
            <a:gd name="adj2" fmla="val 367081"/>
            <a:gd name="adj3" fmla="val 2468046"/>
            <a:gd name="adj4" fmla="val 9349944"/>
            <a:gd name="adj5" fmla="val 349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DB384-4C2C-4DE2-B41A-74CAE4283F3F}">
      <dsp:nvSpPr>
        <dsp:cNvPr id="0" name=""/>
        <dsp:cNvSpPr/>
      </dsp:nvSpPr>
      <dsp:spPr>
        <a:xfrm>
          <a:off x="4618855" y="2720639"/>
          <a:ext cx="1491460" cy="43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3</a:t>
          </a:r>
          <a:endParaRPr lang="zh-CN" altLang="en-US" sz="2400" kern="1200" dirty="0"/>
        </a:p>
      </dsp:txBody>
      <dsp:txXfrm>
        <a:off x="4631508" y="2733292"/>
        <a:ext cx="1466154" cy="406693"/>
      </dsp:txXfrm>
    </dsp:sp>
    <dsp:sp modelId="{3C723CD2-4D27-40A3-A2C9-098DD4EC9AC4}">
      <dsp:nvSpPr>
        <dsp:cNvPr id="0" name=""/>
        <dsp:cNvSpPr/>
      </dsp:nvSpPr>
      <dsp:spPr>
        <a:xfrm>
          <a:off x="6347052" y="1764725"/>
          <a:ext cx="1677892" cy="1080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000" b="1" kern="1200" dirty="0" smtClean="0"/>
            <a:t>纳税人结清税款</a:t>
          </a:r>
          <a:endParaRPr lang="zh-CN" altLang="en-US" sz="2000" b="1" kern="1200" dirty="0"/>
        </a:p>
      </dsp:txBody>
      <dsp:txXfrm>
        <a:off x="6371906" y="2021011"/>
        <a:ext cx="1628184" cy="798877"/>
      </dsp:txXfrm>
    </dsp:sp>
    <dsp:sp modelId="{97506949-1632-499F-AE2B-3579D3B33BCB}">
      <dsp:nvSpPr>
        <dsp:cNvPr id="0" name=""/>
        <dsp:cNvSpPr/>
      </dsp:nvSpPr>
      <dsp:spPr>
        <a:xfrm>
          <a:off x="6707081" y="1333698"/>
          <a:ext cx="1491460" cy="431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400" kern="1200" dirty="0" smtClean="0"/>
            <a:t>4</a:t>
          </a:r>
          <a:endParaRPr lang="zh-CN" altLang="en-US" sz="2400" kern="1200" dirty="0"/>
        </a:p>
      </dsp:txBody>
      <dsp:txXfrm>
        <a:off x="6719734" y="1346351"/>
        <a:ext cx="1466154" cy="406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#1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srcNode" val="parentNode1"/>
              <dgm:param type="dstNode" val="connSite2"/>
              <dgm:param type="connRout" val="curve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srcNode" val="parentNode2"/>
                <dgm:param type="dstNode" val="connSite1"/>
                <dgm:param type="connRout" val="curve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7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ACB74A-8769-42D7-8218-7F810EDDB2B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1CA8B3-B62C-419E-A74D-78DE02E3F7A5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662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765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867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969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970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072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072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174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17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277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277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 advTm="0">
    <p:cover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1970724-803E-43E4-BE2D-AE7E317156B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0">
    <p:cover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矩形 47"/>
          <p:cNvSpPr/>
          <p:nvPr/>
        </p:nvSpPr>
        <p:spPr>
          <a:xfrm>
            <a:off x="1692275" y="1276350"/>
            <a:ext cx="5678488" cy="806450"/>
          </a:xfrm>
          <a:prstGeom prst="rect">
            <a:avLst/>
          </a:prstGeom>
          <a:noFill/>
          <a:ln w="9525">
            <a:noFill/>
          </a:ln>
        </p:spPr>
        <p:txBody>
          <a:bodyPr wrap="none" lIns="68571" tIns="34285" rIns="68571" bIns="34285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48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土地增值税政策解析</a:t>
            </a:r>
            <a:endParaRPr lang="zh-CN" altLang="en-US" sz="48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0" name="矩形 1"/>
          <p:cNvSpPr/>
          <p:nvPr/>
        </p:nvSpPr>
        <p:spPr>
          <a:xfrm>
            <a:off x="2195513" y="2643505"/>
            <a:ext cx="4572000" cy="1537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200" b="1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国家税务总局湖南省税务局</a:t>
            </a:r>
            <a:endParaRPr lang="en-US" altLang="zh-CN" sz="2200" b="1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  <a:p>
            <a:pPr algn="ctr"/>
            <a:endParaRPr lang="en-US" altLang="zh-CN" sz="1000" b="1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  <a:p>
            <a:pPr algn="ctr"/>
            <a:r>
              <a:rPr lang="zh-CN" altLang="en-US" sz="2200" b="1" dirty="0">
                <a:latin typeface="方正小标宋简体" panose="03000509000000000000" pitchFamily="65" charset="-122"/>
                <a:ea typeface="方正小标宋简体" panose="03000509000000000000" pitchFamily="65" charset="-122"/>
              </a:rPr>
              <a:t>莫曲波 </a:t>
            </a:r>
            <a:endParaRPr lang="en-US" altLang="zh-CN" sz="2200" b="1" dirty="0">
              <a:latin typeface="方正小标宋简体" panose="03000509000000000000" pitchFamily="65" charset="-122"/>
              <a:ea typeface="方正小标宋简体" panose="03000509000000000000" pitchFamily="65" charset="-122"/>
            </a:endParaRPr>
          </a:p>
          <a:p>
            <a:pPr algn="ctr"/>
            <a:endParaRPr lang="en-US" altLang="zh-CN" sz="2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pPr algn="ctr"/>
            <a:r>
              <a:rPr lang="en-US" altLang="zh-CN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2021.11.18</a:t>
            </a:r>
            <a:endParaRPr lang="zh-CN" altLang="en-US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土地增值税扣除项目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转让旧房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616200" y="1527175"/>
            <a:ext cx="1655763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有评估价时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616200" y="3579813"/>
            <a:ext cx="1655763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没有评估价，但有购房发票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3321" name="肘形连接符 29"/>
          <p:cNvCxnSpPr/>
          <p:nvPr/>
        </p:nvCxnSpPr>
        <p:spPr>
          <a:xfrm flipV="1">
            <a:off x="1116013" y="1779588"/>
            <a:ext cx="1487487" cy="900112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13322" name="肘形连接符 34"/>
          <p:cNvCxnSpPr/>
          <p:nvPr/>
        </p:nvCxnSpPr>
        <p:spPr>
          <a:xfrm>
            <a:off x="1116013" y="2644775"/>
            <a:ext cx="1487487" cy="1223963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sp>
        <p:nvSpPr>
          <p:cNvPr id="13323" name="Freeform 5"/>
          <p:cNvSpPr/>
          <p:nvPr/>
        </p:nvSpPr>
        <p:spPr>
          <a:xfrm>
            <a:off x="395288" y="1995488"/>
            <a:ext cx="1479550" cy="1335087"/>
          </a:xfrm>
          <a:custGeom>
            <a:avLst/>
            <a:gdLst>
              <a:gd name="txL" fmla="*/ 0 w 2740"/>
              <a:gd name="txT" fmla="*/ 0 h 2446"/>
              <a:gd name="txR" fmla="*/ 2740 w 2740"/>
              <a:gd name="txB" fmla="*/ 2446 h 2446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3324" name="TextBox 31"/>
          <p:cNvSpPr txBox="1"/>
          <p:nvPr/>
        </p:nvSpPr>
        <p:spPr>
          <a:xfrm>
            <a:off x="681038" y="2265363"/>
            <a:ext cx="908050" cy="7381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转让旧房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5040313" y="1042988"/>
            <a:ext cx="270033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取得土地使用权所支付的金额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040313" y="1527175"/>
            <a:ext cx="270033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房产重置成本价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×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成新度折扣率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857750" y="915988"/>
            <a:ext cx="3098800" cy="2016125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5040313" y="1993900"/>
            <a:ext cx="90011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评估费用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5040313" y="2463800"/>
            <a:ext cx="219551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与转让房地产有关的税金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857750" y="3363913"/>
            <a:ext cx="4035425" cy="1079500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5037138" y="3508375"/>
            <a:ext cx="3711575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购房发票金额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×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1+5%×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房产实际持有年数）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5037138" y="3976688"/>
            <a:ext cx="21986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与转让房地产有关的税金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7" name="右箭头 86"/>
          <p:cNvSpPr/>
          <p:nvPr/>
        </p:nvSpPr>
        <p:spPr>
          <a:xfrm>
            <a:off x="4356100" y="3795713"/>
            <a:ext cx="325438" cy="107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4" name="右箭头 93"/>
          <p:cNvSpPr/>
          <p:nvPr/>
        </p:nvSpPr>
        <p:spPr>
          <a:xfrm>
            <a:off x="4356100" y="1708150"/>
            <a:ext cx="325438" cy="107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5426075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土地增值税扣除项目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单纯转让土地使用权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616200" y="1527175"/>
            <a:ext cx="1655763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转让未开发土地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616200" y="3363913"/>
            <a:ext cx="1655763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转让已开发土地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4345" name="肘形连接符 29"/>
          <p:cNvCxnSpPr/>
          <p:nvPr/>
        </p:nvCxnSpPr>
        <p:spPr>
          <a:xfrm flipV="1">
            <a:off x="1116013" y="1779588"/>
            <a:ext cx="1487487" cy="900112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14346" name="肘形连接符 34"/>
          <p:cNvCxnSpPr/>
          <p:nvPr/>
        </p:nvCxnSpPr>
        <p:spPr>
          <a:xfrm>
            <a:off x="1116013" y="2644775"/>
            <a:ext cx="1487487" cy="1008063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sp>
        <p:nvSpPr>
          <p:cNvPr id="14347" name="Freeform 5"/>
          <p:cNvSpPr/>
          <p:nvPr/>
        </p:nvSpPr>
        <p:spPr>
          <a:xfrm>
            <a:off x="395288" y="1995488"/>
            <a:ext cx="1479550" cy="1335087"/>
          </a:xfrm>
          <a:custGeom>
            <a:avLst/>
            <a:gdLst>
              <a:gd name="txL" fmla="*/ 0 w 2740"/>
              <a:gd name="txT" fmla="*/ 0 h 2446"/>
              <a:gd name="txR" fmla="*/ 2740 w 2740"/>
              <a:gd name="txB" fmla="*/ 2446 h 2446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48" name="TextBox 31"/>
          <p:cNvSpPr txBox="1"/>
          <p:nvPr/>
        </p:nvSpPr>
        <p:spPr>
          <a:xfrm>
            <a:off x="681038" y="2211388"/>
            <a:ext cx="908050" cy="9239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单纯转让土地使用权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5040313" y="1403350"/>
            <a:ext cx="270033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取得土地使用权所支付的金额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040313" y="1885950"/>
            <a:ext cx="226853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与转让房地产有关的税金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857750" y="1276350"/>
            <a:ext cx="3098800" cy="1079500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右箭头 86"/>
          <p:cNvSpPr/>
          <p:nvPr/>
        </p:nvSpPr>
        <p:spPr>
          <a:xfrm>
            <a:off x="4356100" y="3579813"/>
            <a:ext cx="325438" cy="107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4" name="右箭头 93"/>
          <p:cNvSpPr/>
          <p:nvPr/>
        </p:nvSpPr>
        <p:spPr>
          <a:xfrm>
            <a:off x="4356100" y="1708150"/>
            <a:ext cx="325438" cy="107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041900" y="2987675"/>
            <a:ext cx="270033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取得土地使用权所支付的金额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041900" y="3470275"/>
            <a:ext cx="248285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土地开发成本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×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（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1+20%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）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859338" y="2859088"/>
            <a:ext cx="3098800" cy="1574800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040313" y="3967163"/>
            <a:ext cx="226853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与转让房地产有关的税金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0" y="1708150"/>
            <a:ext cx="2447925" cy="2016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363" name="文本框 3"/>
          <p:cNvSpPr txBox="1"/>
          <p:nvPr/>
        </p:nvSpPr>
        <p:spPr>
          <a:xfrm>
            <a:off x="411163" y="1930400"/>
            <a:ext cx="1627187" cy="15700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55925" y="2392363"/>
            <a:ext cx="34163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土地增值税征收管理</a:t>
            </a:r>
            <a:endParaRPr kumimoji="0" lang="en-GB" altLang="zh-CN" sz="2800" b="1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15365" name="组合 29"/>
          <p:cNvGrpSpPr/>
          <p:nvPr/>
        </p:nvGrpSpPr>
        <p:grpSpPr>
          <a:xfrm>
            <a:off x="5697538" y="1851025"/>
            <a:ext cx="431800" cy="433388"/>
            <a:chOff x="6084168" y="1274820"/>
            <a:chExt cx="432048" cy="432834"/>
          </a:xfrm>
        </p:grpSpPr>
        <p:sp>
          <p:nvSpPr>
            <p:cNvPr id="15378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379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>
                <a:gd name="txL" fmla="*/ 0 w 581"/>
                <a:gd name="txT" fmla="*/ 0 h 609"/>
                <a:gd name="txR" fmla="*/ 581 w 581"/>
                <a:gd name="txB" fmla="*/ 609 h 60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5366" name="组合 32"/>
          <p:cNvGrpSpPr/>
          <p:nvPr/>
        </p:nvGrpSpPr>
        <p:grpSpPr>
          <a:xfrm>
            <a:off x="4400550" y="1852613"/>
            <a:ext cx="433388" cy="431800"/>
            <a:chOff x="4788024" y="1275213"/>
            <a:chExt cx="432048" cy="432048"/>
          </a:xfrm>
        </p:grpSpPr>
        <p:sp>
          <p:nvSpPr>
            <p:cNvPr id="15376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377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>
                <a:gd name="txL" fmla="*/ 0 w 609"/>
                <a:gd name="txT" fmla="*/ 0 h 602"/>
                <a:gd name="txR" fmla="*/ 609 w 609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5367" name="组合 35"/>
          <p:cNvGrpSpPr/>
          <p:nvPr/>
        </p:nvGrpSpPr>
        <p:grpSpPr>
          <a:xfrm>
            <a:off x="5049838" y="1851025"/>
            <a:ext cx="431800" cy="433388"/>
            <a:chOff x="5436096" y="1274820"/>
            <a:chExt cx="432833" cy="432834"/>
          </a:xfrm>
        </p:grpSpPr>
        <p:sp>
          <p:nvSpPr>
            <p:cNvPr id="37" name="椭圆 3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375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>
                <a:gd name="txL" fmla="*/ 0 w 475"/>
                <a:gd name="txT" fmla="*/ 0 h 552"/>
                <a:gd name="txR" fmla="*/ 475 w 475"/>
                <a:gd name="txB" fmla="*/ 552 h 55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5368" name="组合 38"/>
          <p:cNvGrpSpPr/>
          <p:nvPr/>
        </p:nvGrpSpPr>
        <p:grpSpPr>
          <a:xfrm>
            <a:off x="3105150" y="1851025"/>
            <a:ext cx="433388" cy="433388"/>
            <a:chOff x="3491880" y="1274820"/>
            <a:chExt cx="432833" cy="432834"/>
          </a:xfrm>
        </p:grpSpPr>
        <p:sp>
          <p:nvSpPr>
            <p:cNvPr id="15372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373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>
                <a:gd name="txL" fmla="*/ 0 w 602"/>
                <a:gd name="txT" fmla="*/ 0 h 510"/>
                <a:gd name="txR" fmla="*/ 602 w 602"/>
                <a:gd name="txB" fmla="*/ 510 h 5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5369" name="组合 42"/>
          <p:cNvGrpSpPr/>
          <p:nvPr/>
        </p:nvGrpSpPr>
        <p:grpSpPr>
          <a:xfrm>
            <a:off x="3752850" y="1851025"/>
            <a:ext cx="433388" cy="433388"/>
            <a:chOff x="4139952" y="1274820"/>
            <a:chExt cx="432833" cy="432834"/>
          </a:xfrm>
        </p:grpSpPr>
        <p:sp>
          <p:nvSpPr>
            <p:cNvPr id="15370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371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>
                <a:gd name="txL" fmla="*/ 0 w 602"/>
                <a:gd name="txT" fmla="*/ 0 h 602"/>
                <a:gd name="txR" fmla="*/ 602 w 602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3570288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土地增值税征收管理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预征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1668463" y="1131888"/>
            <a:ext cx="6503988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预征收入如何确定？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国家税务总局公告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2016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年第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18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号第十一条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2.《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增值税暂行条例实施细则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》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第十四条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3.《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财政部、国家税务总局关于营改增后契税、房产税、土地增值税个人所得税计税依据问题的通知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》(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财税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〔2016〕43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号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 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4.《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国家税务总局关于营改增后土地增值税若干征管规定的    公告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》(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国家税务总局公告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2016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年第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70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号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  <a:endParaRPr kumimoji="0" lang="zh-CN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Freeform 42"/>
          <p:cNvSpPr/>
          <p:nvPr/>
        </p:nvSpPr>
        <p:spPr bwMode="auto">
          <a:xfrm flipH="1">
            <a:off x="4999038" y="1041400"/>
            <a:ext cx="3244850" cy="739775"/>
          </a:xfrm>
          <a:custGeom>
            <a:avLst/>
            <a:gdLst>
              <a:gd name="T0" fmla="*/ 0 w 4673"/>
              <a:gd name="T1" fmla="*/ 739775 h 1547"/>
              <a:gd name="T2" fmla="*/ 0 w 4673"/>
              <a:gd name="T3" fmla="*/ 0 h 1547"/>
              <a:gd name="T4" fmla="*/ 3246438 w 4673"/>
              <a:gd name="T5" fmla="*/ 0 h 15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673" h="1547">
                <a:moveTo>
                  <a:pt x="0" y="1547"/>
                </a:moveTo>
                <a:lnTo>
                  <a:pt x="0" y="0"/>
                </a:lnTo>
                <a:lnTo>
                  <a:pt x="4673" y="0"/>
                </a:lnTo>
              </a:path>
            </a:pathLst>
          </a:custGeom>
          <a:noFill/>
          <a:ln w="9" cap="flat" cmpd="sng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Freeform 42"/>
          <p:cNvSpPr/>
          <p:nvPr/>
        </p:nvSpPr>
        <p:spPr bwMode="auto">
          <a:xfrm flipV="1">
            <a:off x="885825" y="3779838"/>
            <a:ext cx="3243263" cy="720725"/>
          </a:xfrm>
          <a:custGeom>
            <a:avLst/>
            <a:gdLst>
              <a:gd name="T0" fmla="*/ 0 w 4673"/>
              <a:gd name="T1" fmla="*/ 738187 h 1547"/>
              <a:gd name="T2" fmla="*/ 0 w 4673"/>
              <a:gd name="T3" fmla="*/ 0 h 1547"/>
              <a:gd name="T4" fmla="*/ 3246437 w 4673"/>
              <a:gd name="T5" fmla="*/ 0 h 15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673" h="1547">
                <a:moveTo>
                  <a:pt x="0" y="1547"/>
                </a:moveTo>
                <a:lnTo>
                  <a:pt x="0" y="0"/>
                </a:lnTo>
                <a:lnTo>
                  <a:pt x="4673" y="0"/>
                </a:lnTo>
              </a:path>
            </a:pathLst>
          </a:custGeom>
          <a:noFill/>
          <a:ln w="9" cap="flat" cmpd="sng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Freeform 42"/>
          <p:cNvSpPr/>
          <p:nvPr/>
        </p:nvSpPr>
        <p:spPr bwMode="auto">
          <a:xfrm flipH="1" flipV="1">
            <a:off x="7092950" y="3779838"/>
            <a:ext cx="1150938" cy="720725"/>
          </a:xfrm>
          <a:custGeom>
            <a:avLst/>
            <a:gdLst>
              <a:gd name="T0" fmla="*/ 0 w 4673"/>
              <a:gd name="T1" fmla="*/ 738187 h 1547"/>
              <a:gd name="T2" fmla="*/ 0 w 4673"/>
              <a:gd name="T3" fmla="*/ 0 h 1547"/>
              <a:gd name="T4" fmla="*/ 3246438 w 4673"/>
              <a:gd name="T5" fmla="*/ 0 h 15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673" h="1547">
                <a:moveTo>
                  <a:pt x="0" y="1547"/>
                </a:moveTo>
                <a:lnTo>
                  <a:pt x="0" y="0"/>
                </a:lnTo>
                <a:lnTo>
                  <a:pt x="4673" y="0"/>
                </a:lnTo>
              </a:path>
            </a:pathLst>
          </a:custGeom>
          <a:noFill/>
          <a:ln w="9" cap="flat" cmpd="sng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73" tIns="45687" rIns="91373" bIns="4568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0" cap="none" spc="0" normalizeH="0" baseline="0" noProof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Freeform 105"/>
          <p:cNvSpPr>
            <a:spLocks noEditPoints="1"/>
          </p:cNvSpPr>
          <p:nvPr/>
        </p:nvSpPr>
        <p:spPr bwMode="auto">
          <a:xfrm>
            <a:off x="762000" y="987425"/>
            <a:ext cx="714375" cy="720725"/>
          </a:xfrm>
          <a:custGeom>
            <a:avLst/>
            <a:gdLst>
              <a:gd name="T0" fmla="*/ 0 w 77"/>
              <a:gd name="T1" fmla="*/ 85 h 93"/>
              <a:gd name="T2" fmla="*/ 30 w 77"/>
              <a:gd name="T3" fmla="*/ 20 h 93"/>
              <a:gd name="T4" fmla="*/ 38 w 77"/>
              <a:gd name="T5" fmla="*/ 26 h 93"/>
              <a:gd name="T6" fmla="*/ 39 w 77"/>
              <a:gd name="T7" fmla="*/ 27 h 93"/>
              <a:gd name="T8" fmla="*/ 39 w 77"/>
              <a:gd name="T9" fmla="*/ 27 h 93"/>
              <a:gd name="T10" fmla="*/ 40 w 77"/>
              <a:gd name="T11" fmla="*/ 27 h 93"/>
              <a:gd name="T12" fmla="*/ 40 w 77"/>
              <a:gd name="T13" fmla="*/ 28 h 93"/>
              <a:gd name="T14" fmla="*/ 40 w 77"/>
              <a:gd name="T15" fmla="*/ 28 h 93"/>
              <a:gd name="T16" fmla="*/ 41 w 77"/>
              <a:gd name="T17" fmla="*/ 28 h 93"/>
              <a:gd name="T18" fmla="*/ 41 w 77"/>
              <a:gd name="T19" fmla="*/ 29 h 93"/>
              <a:gd name="T20" fmla="*/ 42 w 77"/>
              <a:gd name="T21" fmla="*/ 29 h 93"/>
              <a:gd name="T22" fmla="*/ 42 w 77"/>
              <a:gd name="T23" fmla="*/ 29 h 93"/>
              <a:gd name="T24" fmla="*/ 43 w 77"/>
              <a:gd name="T25" fmla="*/ 29 h 93"/>
              <a:gd name="T26" fmla="*/ 43 w 77"/>
              <a:gd name="T27" fmla="*/ 30 h 93"/>
              <a:gd name="T28" fmla="*/ 43 w 77"/>
              <a:gd name="T29" fmla="*/ 30 h 93"/>
              <a:gd name="T30" fmla="*/ 48 w 77"/>
              <a:gd name="T31" fmla="*/ 33 h 93"/>
              <a:gd name="T32" fmla="*/ 48 w 77"/>
              <a:gd name="T33" fmla="*/ 33 h 93"/>
              <a:gd name="T34" fmla="*/ 49 w 77"/>
              <a:gd name="T35" fmla="*/ 34 h 93"/>
              <a:gd name="T36" fmla="*/ 49 w 77"/>
              <a:gd name="T37" fmla="*/ 34 h 93"/>
              <a:gd name="T38" fmla="*/ 50 w 77"/>
              <a:gd name="T39" fmla="*/ 34 h 93"/>
              <a:gd name="T40" fmla="*/ 50 w 77"/>
              <a:gd name="T41" fmla="*/ 35 h 93"/>
              <a:gd name="T42" fmla="*/ 50 w 77"/>
              <a:gd name="T43" fmla="*/ 35 h 93"/>
              <a:gd name="T44" fmla="*/ 51 w 77"/>
              <a:gd name="T45" fmla="*/ 35 h 93"/>
              <a:gd name="T46" fmla="*/ 51 w 77"/>
              <a:gd name="T47" fmla="*/ 36 h 93"/>
              <a:gd name="T48" fmla="*/ 52 w 77"/>
              <a:gd name="T49" fmla="*/ 36 h 93"/>
              <a:gd name="T50" fmla="*/ 52 w 77"/>
              <a:gd name="T51" fmla="*/ 36 h 93"/>
              <a:gd name="T52" fmla="*/ 53 w 77"/>
              <a:gd name="T53" fmla="*/ 37 h 93"/>
              <a:gd name="T54" fmla="*/ 53 w 77"/>
              <a:gd name="T55" fmla="*/ 37 h 93"/>
              <a:gd name="T56" fmla="*/ 48 w 77"/>
              <a:gd name="T57" fmla="*/ 79 h 93"/>
              <a:gd name="T58" fmla="*/ 7 w 77"/>
              <a:gd name="T59" fmla="*/ 91 h 93"/>
              <a:gd name="T60" fmla="*/ 35 w 77"/>
              <a:gd name="T61" fmla="*/ 64 h 93"/>
              <a:gd name="T62" fmla="*/ 19 w 77"/>
              <a:gd name="T63" fmla="*/ 53 h 93"/>
              <a:gd name="T64" fmla="*/ 3 w 77"/>
              <a:gd name="T65" fmla="*/ 88 h 93"/>
              <a:gd name="T66" fmla="*/ 73 w 77"/>
              <a:gd name="T67" fmla="*/ 93 h 93"/>
              <a:gd name="T68" fmla="*/ 54 w 77"/>
              <a:gd name="T69" fmla="*/ 83 h 93"/>
              <a:gd name="T70" fmla="*/ 69 w 77"/>
              <a:gd name="T71" fmla="*/ 42 h 93"/>
              <a:gd name="T72" fmla="*/ 34 w 77"/>
              <a:gd name="T73" fmla="*/ 0 h 93"/>
              <a:gd name="T74" fmla="*/ 69 w 77"/>
              <a:gd name="T75" fmla="*/ 42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7" h="93">
                <a:moveTo>
                  <a:pt x="3" y="88"/>
                </a:moveTo>
                <a:cubicBezTo>
                  <a:pt x="2" y="87"/>
                  <a:pt x="1" y="86"/>
                  <a:pt x="0" y="85"/>
                </a:cubicBezTo>
                <a:cubicBezTo>
                  <a:pt x="0" y="72"/>
                  <a:pt x="0" y="58"/>
                  <a:pt x="0" y="45"/>
                </a:cubicBezTo>
                <a:cubicBezTo>
                  <a:pt x="12" y="40"/>
                  <a:pt x="21" y="32"/>
                  <a:pt x="30" y="20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6"/>
                  <a:pt x="38" y="26"/>
                  <a:pt x="38" y="26"/>
                </a:cubicBezTo>
                <a:cubicBezTo>
                  <a:pt x="38" y="27"/>
                  <a:pt x="38" y="27"/>
                  <a:pt x="38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7"/>
                  <a:pt x="40" y="27"/>
                  <a:pt x="40" y="27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0" y="28"/>
                  <a:pt x="40" y="28"/>
                  <a:pt x="40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8"/>
                  <a:pt x="41" y="28"/>
                  <a:pt x="41" y="28"/>
                </a:cubicBezTo>
                <a:cubicBezTo>
                  <a:pt x="41" y="29"/>
                  <a:pt x="41" y="29"/>
                  <a:pt x="41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2" y="29"/>
                  <a:pt x="42" y="29"/>
                  <a:pt x="42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3"/>
                  <a:pt x="48" y="33"/>
                  <a:pt x="48" y="33"/>
                </a:cubicBezTo>
                <a:cubicBezTo>
                  <a:pt x="48" y="34"/>
                  <a:pt x="48" y="34"/>
                  <a:pt x="48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49" y="34"/>
                  <a:pt x="49" y="34"/>
                  <a:pt x="49" y="34"/>
                </a:cubicBezTo>
                <a:cubicBezTo>
                  <a:pt x="50" y="34"/>
                  <a:pt x="50" y="34"/>
                  <a:pt x="50" y="34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0" y="35"/>
                  <a:pt x="50" y="35"/>
                  <a:pt x="50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51" y="36"/>
                  <a:pt x="51" y="36"/>
                  <a:pt x="51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53" y="37"/>
                  <a:pt x="53" y="37"/>
                  <a:pt x="53" y="37"/>
                </a:cubicBezTo>
                <a:cubicBezTo>
                  <a:pt x="62" y="43"/>
                  <a:pt x="62" y="43"/>
                  <a:pt x="62" y="43"/>
                </a:cubicBezTo>
                <a:cubicBezTo>
                  <a:pt x="53" y="55"/>
                  <a:pt x="49" y="67"/>
                  <a:pt x="48" y="79"/>
                </a:cubicBezTo>
                <a:cubicBezTo>
                  <a:pt x="36" y="84"/>
                  <a:pt x="23" y="88"/>
                  <a:pt x="11" y="93"/>
                </a:cubicBezTo>
                <a:cubicBezTo>
                  <a:pt x="9" y="92"/>
                  <a:pt x="8" y="91"/>
                  <a:pt x="7" y="91"/>
                </a:cubicBezTo>
                <a:cubicBezTo>
                  <a:pt x="23" y="68"/>
                  <a:pt x="23" y="68"/>
                  <a:pt x="23" y="68"/>
                </a:cubicBezTo>
                <a:cubicBezTo>
                  <a:pt x="27" y="69"/>
                  <a:pt x="32" y="68"/>
                  <a:pt x="35" y="64"/>
                </a:cubicBezTo>
                <a:cubicBezTo>
                  <a:pt x="38" y="60"/>
                  <a:pt x="37" y="54"/>
                  <a:pt x="32" y="51"/>
                </a:cubicBezTo>
                <a:cubicBezTo>
                  <a:pt x="28" y="47"/>
                  <a:pt x="22" y="49"/>
                  <a:pt x="19" y="53"/>
                </a:cubicBezTo>
                <a:cubicBezTo>
                  <a:pt x="16" y="57"/>
                  <a:pt x="16" y="62"/>
                  <a:pt x="19" y="65"/>
                </a:cubicBezTo>
                <a:cubicBezTo>
                  <a:pt x="3" y="88"/>
                  <a:pt x="3" y="88"/>
                  <a:pt x="3" y="88"/>
                </a:cubicBezTo>
                <a:close/>
                <a:moveTo>
                  <a:pt x="27" y="93"/>
                </a:moveTo>
                <a:cubicBezTo>
                  <a:pt x="73" y="93"/>
                  <a:pt x="73" y="93"/>
                  <a:pt x="73" y="93"/>
                </a:cubicBezTo>
                <a:cubicBezTo>
                  <a:pt x="73" y="83"/>
                  <a:pt x="73" y="83"/>
                  <a:pt x="73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27" y="93"/>
                  <a:pt x="27" y="93"/>
                  <a:pt x="27" y="93"/>
                </a:cubicBezTo>
                <a:close/>
                <a:moveTo>
                  <a:pt x="69" y="42"/>
                </a:moveTo>
                <a:cubicBezTo>
                  <a:pt x="77" y="31"/>
                  <a:pt x="77" y="31"/>
                  <a:pt x="77" y="31"/>
                </a:cubicBezTo>
                <a:cubicBezTo>
                  <a:pt x="34" y="0"/>
                  <a:pt x="34" y="0"/>
                  <a:pt x="34" y="0"/>
                </a:cubicBezTo>
                <a:cubicBezTo>
                  <a:pt x="26" y="12"/>
                  <a:pt x="26" y="12"/>
                  <a:pt x="26" y="12"/>
                </a:cubicBezTo>
                <a:lnTo>
                  <a:pt x="69" y="42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/>
            </a:solidFill>
          </a:ln>
        </p:spPr>
        <p:txBody>
          <a:bodyPr lIns="68577" tIns="34289" rIns="68577" bIns="34289"/>
          <a:lstStyle/>
          <a:p>
            <a:pPr marL="0" marR="0" lvl="0" indent="0" algn="l" defTabSz="685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3570288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土地增值税征收管理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预征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组合 14"/>
          <p:cNvGrpSpPr/>
          <p:nvPr/>
        </p:nvGrpSpPr>
        <p:grpSpPr>
          <a:xfrm>
            <a:off x="683568" y="965532"/>
            <a:ext cx="1090253" cy="1126462"/>
            <a:chOff x="6842760" y="3923997"/>
            <a:chExt cx="1203960" cy="1242671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6" name="六边形 15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7" name="文本框 67"/>
            <p:cNvSpPr txBox="1"/>
            <p:nvPr/>
          </p:nvSpPr>
          <p:spPr>
            <a:xfrm>
              <a:off x="6981635" y="3923997"/>
              <a:ext cx="926211" cy="1242671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湖南预征率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1" name="内容占位符 3"/>
          <p:cNvGraphicFramePr/>
          <p:nvPr/>
        </p:nvGraphicFramePr>
        <p:xfrm>
          <a:off x="1763713" y="1557338"/>
          <a:ext cx="5040313" cy="288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218"/>
                <a:gridCol w="1512094"/>
              </a:tblGrid>
              <a:tr h="629058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转让的房地产类型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预征率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</a:tr>
              <a:tr h="507695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普通标准住宅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latin typeface="+mn-ea"/>
                          <a:ea typeface="+mn-ea"/>
                        </a:rPr>
                        <a:t>1.5%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</a:tr>
              <a:tr h="538934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非普通标准住宅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latin typeface="+mn-ea"/>
                          <a:ea typeface="+mn-ea"/>
                        </a:rPr>
                        <a:t>2%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</a:tr>
              <a:tr h="581328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非住宅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</a:tr>
              <a:tr h="629058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单纯转让土地使用权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latin typeface="+mn-ea"/>
                          <a:ea typeface="+mn-ea"/>
                        </a:rPr>
                        <a:t>5%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36" marR="91436" marT="45703" marB="45703" anchor="ctr" anchorCtr="1"/>
                </a:tc>
              </a:tr>
            </a:tbl>
          </a:graphicData>
        </a:graphic>
      </p:graphicFrame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土地增值税征收管理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清算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81538" y="1831975"/>
            <a:ext cx="3776663" cy="660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17" name="内容占位符 3"/>
          <p:cNvGraphicFramePr/>
          <p:nvPr/>
        </p:nvGraphicFramePr>
        <p:xfrm>
          <a:off x="457200" y="55552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土地增值税征收管理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核定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81538" y="1831975"/>
            <a:ext cx="3776663" cy="660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9" name="内容占位符 3"/>
          <p:cNvGraphicFramePr/>
          <p:nvPr/>
        </p:nvGraphicFramePr>
        <p:xfrm>
          <a:off x="1763713" y="1509713"/>
          <a:ext cx="6121400" cy="2933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7038"/>
                <a:gridCol w="1584362"/>
              </a:tblGrid>
              <a:tr h="659468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具体情形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核定征收率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</a:tr>
              <a:tr h="396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普通标准住宅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latin typeface="+mn-ea"/>
                          <a:ea typeface="+mn-ea"/>
                        </a:rPr>
                        <a:t>5%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</a:tr>
              <a:tr h="396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非普通标准住宅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  <a:tc rowSpan="2">
                  <a:txBody>
                    <a:bodyPr/>
                    <a:lstStyle/>
                    <a:p>
                      <a:r>
                        <a:rPr lang="en-US" altLang="zh-CN" sz="20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</a:tr>
              <a:tr h="396323"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非住宅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  <a:tc vMerge="1">
                  <a:tcPr/>
                </a:tc>
              </a:tr>
              <a:tr h="10852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符合清算条件但未按规定期限办理清算手续，经税务机关责令限期清算，逾期仍不清算的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L="91451" marR="91451" marT="45730" marB="45730" anchor="ctr" anchorCtr="1"/>
                </a:tc>
              </a:tr>
            </a:tbl>
          </a:graphicData>
        </a:graphic>
      </p:graphicFrame>
      <p:grpSp>
        <p:nvGrpSpPr>
          <p:cNvPr id="10" name="组合 9"/>
          <p:cNvGrpSpPr/>
          <p:nvPr/>
        </p:nvGrpSpPr>
        <p:grpSpPr>
          <a:xfrm>
            <a:off x="683568" y="1042468"/>
            <a:ext cx="1090253" cy="953223"/>
            <a:chOff x="6842760" y="4008870"/>
            <a:chExt cx="1203960" cy="1051560"/>
          </a:xfrm>
          <a:solidFill>
            <a:schemeClr val="accent2">
              <a:lumMod val="75000"/>
            </a:schemeClr>
          </a:solidFill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1" name="六边形 10"/>
            <p:cNvSpPr/>
            <p:nvPr/>
          </p:nvSpPr>
          <p:spPr>
            <a:xfrm>
              <a:off x="6842760" y="4008870"/>
              <a:ext cx="1203960" cy="1051560"/>
            </a:xfrm>
            <a:prstGeom prst="hexagon">
              <a:avLst/>
            </a:prstGeom>
            <a:solidFill>
              <a:schemeClr val="tx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135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2" name="文本框 67"/>
            <p:cNvSpPr txBox="1"/>
            <p:nvPr/>
          </p:nvSpPr>
          <p:spPr>
            <a:xfrm>
              <a:off x="6981635" y="4107186"/>
              <a:ext cx="926211" cy="835592"/>
            </a:xfrm>
            <a:prstGeom prst="rect">
              <a:avLst/>
            </a:prstGeom>
            <a:noFill/>
            <a:ln w="38100">
              <a:noFill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1" i="0" u="none" strike="noStrike" kern="1200" cap="none" spc="0" normalizeH="0" baseline="-300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微软雅黑" panose="020B0503020204020204" pitchFamily="34" charset="-122"/>
                  <a:cs typeface="Arial" panose="020B0604020202020204" pitchFamily="34" charset="0"/>
                </a:rPr>
                <a:t>湖南规定</a:t>
              </a:r>
              <a:endParaRPr kumimoji="0" lang="zh-CN" altLang="en-US" sz="2800" b="1" i="0" u="none" strike="noStrike" kern="1200" cap="none" spc="0" normalizeH="0" baseline="-3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0" y="1708150"/>
            <a:ext cx="2447925" cy="2016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483" name="文本框 3"/>
          <p:cNvSpPr txBox="1"/>
          <p:nvPr/>
        </p:nvSpPr>
        <p:spPr>
          <a:xfrm>
            <a:off x="411163" y="1930400"/>
            <a:ext cx="1627187" cy="15700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55925" y="2392363"/>
            <a:ext cx="34163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土地增值税税收优惠</a:t>
            </a:r>
            <a:endParaRPr kumimoji="0" lang="en-GB" altLang="zh-CN" sz="2800" b="1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20485" name="组合 29"/>
          <p:cNvGrpSpPr/>
          <p:nvPr/>
        </p:nvGrpSpPr>
        <p:grpSpPr>
          <a:xfrm>
            <a:off x="5697538" y="1851025"/>
            <a:ext cx="431800" cy="433388"/>
            <a:chOff x="6084168" y="1274820"/>
            <a:chExt cx="432048" cy="432834"/>
          </a:xfrm>
        </p:grpSpPr>
        <p:sp>
          <p:nvSpPr>
            <p:cNvPr id="20498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499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>
                <a:gd name="txL" fmla="*/ 0 w 581"/>
                <a:gd name="txT" fmla="*/ 0 h 609"/>
                <a:gd name="txR" fmla="*/ 581 w 581"/>
                <a:gd name="txB" fmla="*/ 609 h 60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0486" name="组合 32"/>
          <p:cNvGrpSpPr/>
          <p:nvPr/>
        </p:nvGrpSpPr>
        <p:grpSpPr>
          <a:xfrm>
            <a:off x="4400550" y="1852613"/>
            <a:ext cx="433388" cy="431800"/>
            <a:chOff x="4788024" y="1275213"/>
            <a:chExt cx="432048" cy="432048"/>
          </a:xfrm>
        </p:grpSpPr>
        <p:sp>
          <p:nvSpPr>
            <p:cNvPr id="20496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497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>
                <a:gd name="txL" fmla="*/ 0 w 609"/>
                <a:gd name="txT" fmla="*/ 0 h 602"/>
                <a:gd name="txR" fmla="*/ 609 w 609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0487" name="组合 35"/>
          <p:cNvGrpSpPr/>
          <p:nvPr/>
        </p:nvGrpSpPr>
        <p:grpSpPr>
          <a:xfrm>
            <a:off x="5049838" y="1851025"/>
            <a:ext cx="431800" cy="433388"/>
            <a:chOff x="5436096" y="1274820"/>
            <a:chExt cx="432833" cy="432834"/>
          </a:xfrm>
        </p:grpSpPr>
        <p:sp>
          <p:nvSpPr>
            <p:cNvPr id="37" name="椭圆 3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0495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>
                <a:gd name="txL" fmla="*/ 0 w 475"/>
                <a:gd name="txT" fmla="*/ 0 h 552"/>
                <a:gd name="txR" fmla="*/ 475 w 475"/>
                <a:gd name="txB" fmla="*/ 552 h 55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0488" name="组合 38"/>
          <p:cNvGrpSpPr/>
          <p:nvPr/>
        </p:nvGrpSpPr>
        <p:grpSpPr>
          <a:xfrm>
            <a:off x="3105150" y="1851025"/>
            <a:ext cx="433388" cy="433388"/>
            <a:chOff x="3491880" y="1274820"/>
            <a:chExt cx="432833" cy="432834"/>
          </a:xfrm>
        </p:grpSpPr>
        <p:sp>
          <p:nvSpPr>
            <p:cNvPr id="20492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493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>
                <a:gd name="txL" fmla="*/ 0 w 602"/>
                <a:gd name="txT" fmla="*/ 0 h 510"/>
                <a:gd name="txR" fmla="*/ 602 w 602"/>
                <a:gd name="txB" fmla="*/ 510 h 5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0489" name="组合 42"/>
          <p:cNvGrpSpPr/>
          <p:nvPr/>
        </p:nvGrpSpPr>
        <p:grpSpPr>
          <a:xfrm>
            <a:off x="3752850" y="1851025"/>
            <a:ext cx="433388" cy="433388"/>
            <a:chOff x="4139952" y="1274820"/>
            <a:chExt cx="432833" cy="432834"/>
          </a:xfrm>
        </p:grpSpPr>
        <p:sp>
          <p:nvSpPr>
            <p:cNvPr id="20490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0491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>
                <a:gd name="txL" fmla="*/ 0 w 602"/>
                <a:gd name="txT" fmla="*/ 0 h 602"/>
                <a:gd name="txR" fmla="*/ 602 w 602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土地增值税税收优惠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改制重组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81538" y="1831975"/>
            <a:ext cx="3776663" cy="660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9" name="内容占位符 3"/>
          <p:cNvGraphicFramePr/>
          <p:nvPr/>
        </p:nvGraphicFramePr>
        <p:xfrm>
          <a:off x="762000" y="1141413"/>
          <a:ext cx="7696201" cy="3159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918"/>
                <a:gridCol w="2297918"/>
                <a:gridCol w="2297918"/>
                <a:gridCol w="802447"/>
              </a:tblGrid>
              <a:tr h="6594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kern="1200" dirty="0" smtClean="0">
                          <a:solidFill>
                            <a:schemeClr val="lt1"/>
                          </a:solidFill>
                          <a:latin typeface="+mn-ea"/>
                          <a:ea typeface="+mn-ea"/>
                          <a:cs typeface="+mn-cs"/>
                        </a:rPr>
                        <a:t>重组方式</a:t>
                      </a:r>
                      <a:endParaRPr lang="zh-CN" altLang="en-US" sz="2000" b="1" kern="1200" dirty="0" smtClean="0">
                        <a:solidFill>
                          <a:schemeClr val="lt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优惠</a:t>
                      </a:r>
                      <a:endParaRPr lang="zh-CN" altLang="en-US" sz="2000" dirty="0" smtClean="0">
                        <a:latin typeface="+mn-ea"/>
                        <a:ea typeface="+mn-ea"/>
                      </a:endParaRPr>
                    </a:p>
                  </a:txBody>
                  <a:tcPr marT="45726" marB="45726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必要条件</a:t>
                      </a:r>
                      <a:endParaRPr lang="zh-CN" altLang="en-US" sz="2000" dirty="0" smtClean="0">
                        <a:latin typeface="+mn-ea"/>
                        <a:ea typeface="+mn-ea"/>
                      </a:endParaRPr>
                    </a:p>
                  </a:txBody>
                  <a:tcPr marT="45726" marB="45726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备注</a:t>
                      </a:r>
                      <a:endParaRPr lang="zh-CN" altLang="en-US" sz="2000" dirty="0" smtClean="0">
                        <a:latin typeface="+mn-ea"/>
                        <a:ea typeface="+mn-ea"/>
                      </a:endParaRPr>
                    </a:p>
                  </a:txBody>
                  <a:tcPr marT="45726" marB="45726" anchor="ctr" anchorCtr="1"/>
                </a:tc>
              </a:tr>
              <a:tr h="10059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整体改制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暂不征</a:t>
                      </a:r>
                      <a:endParaRPr lang="zh-CN" altLang="en-US" sz="2000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2000" dirty="0">
                        <a:latin typeface="+mn-ea"/>
                        <a:ea typeface="+mn-ea"/>
                      </a:endParaRPr>
                    </a:p>
                  </a:txBody>
                  <a:tcPr marT="45726" marB="45726"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不改变原投资主体，并承继原企业权利、义务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不适用房地产开发企业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</a:tr>
              <a:tr h="3962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分立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vMerge="1"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不改变原投资主体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vMerge="1">
                  <a:tcPr anchor="ctr" anchorCtr="1"/>
                </a:tc>
              </a:tr>
              <a:tr h="39629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合并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vMerge="1"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原投资主体存续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vMerge="1">
                  <a:tcPr/>
                </a:tc>
              </a:tr>
              <a:tr h="70113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以房地产作价</a:t>
                      </a:r>
                      <a:endParaRPr lang="en-US" altLang="zh-CN" sz="2000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zh-CN" altLang="en-US" sz="2000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入股投资</a:t>
                      </a:r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vMerge="1">
                  <a:tcPr anchor="ctr" anchorCtr="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20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T="45726" marB="45726" anchor="ctr" anchorCtr="1"/>
                </a:tc>
                <a:tc vMerge="1">
                  <a:tcPr anchor="ctr" anchorCtr="1"/>
                </a:tc>
              </a:tr>
            </a:tbl>
          </a:graphicData>
        </a:graphic>
      </p:graphicFrame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7531100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土地增值税税收优惠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国家建设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需要依法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征用收回房地产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81538" y="1831975"/>
            <a:ext cx="3776663" cy="660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aphicFrame>
        <p:nvGraphicFramePr>
          <p:cNvPr id="18" name="内容占位符 3"/>
          <p:cNvGraphicFramePr/>
          <p:nvPr/>
        </p:nvGraphicFramePr>
        <p:xfrm>
          <a:off x="1331913" y="1314450"/>
          <a:ext cx="6119813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907"/>
                <a:gridCol w="3095905"/>
              </a:tblGrid>
              <a:tr h="658998">
                <a:tc gridSpan="2"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因城市实施规划、国家建设需要</a:t>
                      </a:r>
                      <a:endParaRPr lang="zh-CN" altLang="en-US" sz="2000" dirty="0" smtClean="0">
                        <a:latin typeface="+mn-ea"/>
                        <a:ea typeface="+mn-ea"/>
                      </a:endParaRPr>
                    </a:p>
                  </a:txBody>
                  <a:tcPr marL="91427" marR="91427" marT="45697" marB="45697" anchor="ctr" anchorCtr="1"/>
                </a:tc>
                <a:tc hMerge="1">
                  <a:tcPr anchor="ctr" anchorCtr="1"/>
                </a:tc>
              </a:tr>
              <a:tr h="1246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被政府批准征用房产或收回土地使用权</a:t>
                      </a:r>
                      <a:endParaRPr lang="zh-CN" altLang="en-US" sz="2000" dirty="0" smtClean="0">
                        <a:latin typeface="+mn-ea"/>
                        <a:ea typeface="+mn-ea"/>
                      </a:endParaRPr>
                    </a:p>
                  </a:txBody>
                  <a:tcPr marL="91427" marR="91427" marT="45697" marB="45697" anchor="ctr" anchorCtr="1"/>
                </a:tc>
                <a:tc>
                  <a:txBody>
                    <a:bodyPr/>
                    <a:lstStyle/>
                    <a:p>
                      <a:r>
                        <a:rPr lang="zh-CN" altLang="en-US" sz="2000" dirty="0" smtClean="0">
                          <a:latin typeface="+mn-ea"/>
                          <a:ea typeface="+mn-ea"/>
                        </a:rPr>
                        <a:t>纳税人自行转让房地产</a:t>
                      </a:r>
                      <a:endParaRPr lang="zh-CN" altLang="en-US" sz="2000" dirty="0" smtClean="0">
                        <a:latin typeface="+mn-ea"/>
                        <a:ea typeface="+mn-ea"/>
                      </a:endParaRPr>
                    </a:p>
                  </a:txBody>
                  <a:tcPr marL="91427" marR="91427" marT="45697" marB="45697" anchor="ctr" anchorCtr="1"/>
                </a:tc>
              </a:tr>
            </a:tbl>
          </a:graphicData>
        </a:graphic>
      </p:graphicFrame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Placeholder 4"/>
          <p:cNvSpPr txBox="1"/>
          <p:nvPr/>
        </p:nvSpPr>
        <p:spPr>
          <a:xfrm>
            <a:off x="611188" y="430213"/>
            <a:ext cx="2257425" cy="495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en-GB" altLang="zh-CN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>
            <a:off x="738188" y="1058863"/>
            <a:ext cx="76501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4" name="组合 44"/>
          <p:cNvGrpSpPr/>
          <p:nvPr/>
        </p:nvGrpSpPr>
        <p:grpSpPr>
          <a:xfrm>
            <a:off x="2339975" y="1492250"/>
            <a:ext cx="893763" cy="519113"/>
            <a:chOff x="2215144" y="927951"/>
            <a:chExt cx="1244730" cy="953049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3328"/>
              <a:ext cx="1120920" cy="842295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endParaRPr>
            </a:p>
          </p:txBody>
        </p:sp>
        <p:sp>
          <p:nvSpPr>
            <p:cNvPr id="5162" name="文本框 9"/>
            <p:cNvSpPr txBox="1"/>
            <p:nvPr/>
          </p:nvSpPr>
          <p:spPr>
            <a:xfrm>
              <a:off x="2392015" y="927951"/>
              <a:ext cx="1067859" cy="95304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25" name="组合 59"/>
          <p:cNvGrpSpPr/>
          <p:nvPr/>
        </p:nvGrpSpPr>
        <p:grpSpPr>
          <a:xfrm>
            <a:off x="3019425" y="1504950"/>
            <a:ext cx="4505325" cy="692150"/>
            <a:chOff x="4315150" y="953426"/>
            <a:chExt cx="3857250" cy="813060"/>
          </a:xfrm>
        </p:grpSpPr>
        <p:sp>
          <p:nvSpPr>
            <p:cNvPr id="61" name="矩形 60"/>
            <p:cNvSpPr/>
            <p:nvPr/>
          </p:nvSpPr>
          <p:spPr>
            <a:xfrm>
              <a:off x="4572029" y="1035478"/>
              <a:ext cx="3415528" cy="731008"/>
            </a:xfrm>
            <a:prstGeom prst="rect">
              <a:avLst/>
            </a:prstGeom>
            <a:ln w="15875"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土地增值税基本要素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GB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79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126" name="组合 33"/>
          <p:cNvGrpSpPr/>
          <p:nvPr/>
        </p:nvGrpSpPr>
        <p:grpSpPr>
          <a:xfrm>
            <a:off x="7956550" y="490538"/>
            <a:ext cx="431800" cy="433387"/>
            <a:chOff x="6084168" y="1274820"/>
            <a:chExt cx="432048" cy="432834"/>
          </a:xfrm>
        </p:grpSpPr>
        <p:sp>
          <p:nvSpPr>
            <p:cNvPr id="5157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8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>
                <a:gd name="txL" fmla="*/ 0 w 581"/>
                <a:gd name="txT" fmla="*/ 0 h 609"/>
                <a:gd name="txR" fmla="*/ 581 w 581"/>
                <a:gd name="txB" fmla="*/ 609 h 60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27" name="组合 36"/>
          <p:cNvGrpSpPr/>
          <p:nvPr/>
        </p:nvGrpSpPr>
        <p:grpSpPr>
          <a:xfrm>
            <a:off x="6659563" y="490538"/>
            <a:ext cx="433387" cy="433387"/>
            <a:chOff x="4788024" y="1275213"/>
            <a:chExt cx="432048" cy="432048"/>
          </a:xfrm>
        </p:grpSpPr>
        <p:sp>
          <p:nvSpPr>
            <p:cNvPr id="5155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6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>
                <a:gd name="txL" fmla="*/ 0 w 609"/>
                <a:gd name="txT" fmla="*/ 0 h 602"/>
                <a:gd name="txR" fmla="*/ 609 w 609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28" name="组合 39"/>
          <p:cNvGrpSpPr/>
          <p:nvPr/>
        </p:nvGrpSpPr>
        <p:grpSpPr>
          <a:xfrm>
            <a:off x="7308850" y="490538"/>
            <a:ext cx="431800" cy="433387"/>
            <a:chOff x="5436096" y="1274820"/>
            <a:chExt cx="432833" cy="432834"/>
          </a:xfrm>
        </p:grpSpPr>
        <p:sp>
          <p:nvSpPr>
            <p:cNvPr id="41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54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>
                <a:gd name="txL" fmla="*/ 0 w 475"/>
                <a:gd name="txT" fmla="*/ 0 h 552"/>
                <a:gd name="txR" fmla="*/ 475 w 475"/>
                <a:gd name="txB" fmla="*/ 552 h 55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29" name="组合 43"/>
          <p:cNvGrpSpPr/>
          <p:nvPr/>
        </p:nvGrpSpPr>
        <p:grpSpPr>
          <a:xfrm>
            <a:off x="5364163" y="490538"/>
            <a:ext cx="433387" cy="433387"/>
            <a:chOff x="3491880" y="1274820"/>
            <a:chExt cx="432833" cy="432834"/>
          </a:xfrm>
        </p:grpSpPr>
        <p:sp>
          <p:nvSpPr>
            <p:cNvPr id="5151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2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>
                <a:gd name="txL" fmla="*/ 0 w 602"/>
                <a:gd name="txT" fmla="*/ 0 h 510"/>
                <a:gd name="txR" fmla="*/ 602 w 602"/>
                <a:gd name="txB" fmla="*/ 510 h 5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30" name="组合 76"/>
          <p:cNvGrpSpPr/>
          <p:nvPr/>
        </p:nvGrpSpPr>
        <p:grpSpPr>
          <a:xfrm>
            <a:off x="6011863" y="490538"/>
            <a:ext cx="433387" cy="433387"/>
            <a:chOff x="4139952" y="1274820"/>
            <a:chExt cx="432833" cy="432834"/>
          </a:xfrm>
        </p:grpSpPr>
        <p:sp>
          <p:nvSpPr>
            <p:cNvPr id="5149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50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>
                <a:gd name="txL" fmla="*/ 0 w 602"/>
                <a:gd name="txT" fmla="*/ 0 h 602"/>
                <a:gd name="txR" fmla="*/ 602 w 602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5131" name="组合 79"/>
          <p:cNvGrpSpPr/>
          <p:nvPr/>
        </p:nvGrpSpPr>
        <p:grpSpPr>
          <a:xfrm>
            <a:off x="2339975" y="2197100"/>
            <a:ext cx="893763" cy="519113"/>
            <a:chOff x="2215144" y="927951"/>
            <a:chExt cx="1244730" cy="953423"/>
          </a:xfrm>
        </p:grpSpPr>
        <p:sp>
          <p:nvSpPr>
            <p:cNvPr id="81" name="平行四边形 80"/>
            <p:cNvSpPr/>
            <p:nvPr/>
          </p:nvSpPr>
          <p:spPr>
            <a:xfrm>
              <a:off x="2215144" y="983350"/>
              <a:ext cx="1120920" cy="842626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endParaRPr>
            </a:p>
          </p:txBody>
        </p:sp>
        <p:sp>
          <p:nvSpPr>
            <p:cNvPr id="5148" name="文本框 9"/>
            <p:cNvSpPr txBox="1"/>
            <p:nvPr/>
          </p:nvSpPr>
          <p:spPr>
            <a:xfrm>
              <a:off x="2392015" y="927951"/>
              <a:ext cx="1067859" cy="9534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32" name="组合 82"/>
          <p:cNvGrpSpPr/>
          <p:nvPr/>
        </p:nvGrpSpPr>
        <p:grpSpPr>
          <a:xfrm>
            <a:off x="3017838" y="2209800"/>
            <a:ext cx="4506912" cy="458788"/>
            <a:chOff x="4315150" y="953426"/>
            <a:chExt cx="3857250" cy="540057"/>
          </a:xfrm>
        </p:grpSpPr>
        <p:sp>
          <p:nvSpPr>
            <p:cNvPr id="84" name="矩形 83"/>
            <p:cNvSpPr/>
            <p:nvPr/>
          </p:nvSpPr>
          <p:spPr>
            <a:xfrm>
              <a:off x="4571937" y="1035649"/>
              <a:ext cx="3415684" cy="407378"/>
            </a:xfrm>
            <a:prstGeom prst="rect">
              <a:avLst/>
            </a:prstGeom>
            <a:ln w="15875"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土地增值税扣除项目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5" name="平行四边形 84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133" name="组合 79"/>
          <p:cNvGrpSpPr/>
          <p:nvPr/>
        </p:nvGrpSpPr>
        <p:grpSpPr>
          <a:xfrm>
            <a:off x="2339975" y="2916238"/>
            <a:ext cx="893763" cy="519112"/>
            <a:chOff x="2215144" y="927951"/>
            <a:chExt cx="1244730" cy="953423"/>
          </a:xfrm>
        </p:grpSpPr>
        <p:sp>
          <p:nvSpPr>
            <p:cNvPr id="33" name="平行四边形 32"/>
            <p:cNvSpPr/>
            <p:nvPr/>
          </p:nvSpPr>
          <p:spPr>
            <a:xfrm>
              <a:off x="2215144" y="983348"/>
              <a:ext cx="1120920" cy="842629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endParaRPr>
            </a:p>
          </p:txBody>
        </p:sp>
        <p:sp>
          <p:nvSpPr>
            <p:cNvPr id="5144" name="文本框 9"/>
            <p:cNvSpPr txBox="1"/>
            <p:nvPr/>
          </p:nvSpPr>
          <p:spPr>
            <a:xfrm>
              <a:off x="2392015" y="927951"/>
              <a:ext cx="1067859" cy="9534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34" name="组合 82"/>
          <p:cNvGrpSpPr/>
          <p:nvPr/>
        </p:nvGrpSpPr>
        <p:grpSpPr>
          <a:xfrm>
            <a:off x="3017838" y="2928938"/>
            <a:ext cx="4506912" cy="458787"/>
            <a:chOff x="4315150" y="953426"/>
            <a:chExt cx="3857250" cy="540057"/>
          </a:xfrm>
        </p:grpSpPr>
        <p:sp>
          <p:nvSpPr>
            <p:cNvPr id="36" name="矩形 35"/>
            <p:cNvSpPr/>
            <p:nvPr/>
          </p:nvSpPr>
          <p:spPr>
            <a:xfrm>
              <a:off x="4571937" y="1035649"/>
              <a:ext cx="3415684" cy="407379"/>
            </a:xfrm>
            <a:prstGeom prst="rect">
              <a:avLst/>
            </a:prstGeom>
            <a:ln w="15875"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土地增值税征收管理</a:t>
              </a:r>
              <a:endParaRPr kumimoji="0" lang="en-GB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37" name="平行四边形 36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135" name="组合 79"/>
          <p:cNvGrpSpPr/>
          <p:nvPr/>
        </p:nvGrpSpPr>
        <p:grpSpPr>
          <a:xfrm>
            <a:off x="2339975" y="3636963"/>
            <a:ext cx="893763" cy="519112"/>
            <a:chOff x="2215144" y="927951"/>
            <a:chExt cx="1244730" cy="953423"/>
          </a:xfrm>
        </p:grpSpPr>
        <p:sp>
          <p:nvSpPr>
            <p:cNvPr id="39" name="平行四边形 38"/>
            <p:cNvSpPr/>
            <p:nvPr/>
          </p:nvSpPr>
          <p:spPr>
            <a:xfrm>
              <a:off x="2215144" y="983348"/>
              <a:ext cx="1120920" cy="842629"/>
            </a:xfrm>
            <a:prstGeom prst="parallelogram">
              <a:avLst>
                <a:gd name="adj" fmla="val 4820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mpact" panose="020B0806030902050204" pitchFamily="34" charset="0"/>
                <a:ea typeface="+mn-ea"/>
                <a:cs typeface="+mn-cs"/>
              </a:endParaRPr>
            </a:p>
          </p:txBody>
        </p:sp>
        <p:sp>
          <p:nvSpPr>
            <p:cNvPr id="5140" name="文本框 9"/>
            <p:cNvSpPr txBox="1"/>
            <p:nvPr/>
          </p:nvSpPr>
          <p:spPr>
            <a:xfrm>
              <a:off x="2392015" y="927951"/>
              <a:ext cx="1067859" cy="9534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800" dirty="0">
                  <a:solidFill>
                    <a:schemeClr val="bg1"/>
                  </a:solidFill>
                  <a:latin typeface="Impact" panose="020B0806030902050204" pitchFamily="34" charset="0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5136" name="组合 82"/>
          <p:cNvGrpSpPr/>
          <p:nvPr/>
        </p:nvGrpSpPr>
        <p:grpSpPr>
          <a:xfrm>
            <a:off x="2411413" y="3649663"/>
            <a:ext cx="5113337" cy="458787"/>
            <a:chOff x="3796799" y="953426"/>
            <a:chExt cx="4375601" cy="540057"/>
          </a:xfrm>
        </p:grpSpPr>
        <p:sp>
          <p:nvSpPr>
            <p:cNvPr id="44" name="矩形 43"/>
            <p:cNvSpPr/>
            <p:nvPr/>
          </p:nvSpPr>
          <p:spPr>
            <a:xfrm>
              <a:off x="3796799" y="1035649"/>
              <a:ext cx="3415170" cy="407379"/>
            </a:xfrm>
            <a:prstGeom prst="rect">
              <a:avLst/>
            </a:prstGeom>
            <a:ln w="15875">
              <a:noFill/>
            </a:ln>
          </p:spPr>
          <p:txBody>
            <a:bodyPr lIns="68580" tIns="34290" rIns="68580" bIns="3429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土地增值税优惠政策</a:t>
              </a:r>
              <a:endParaRPr kumimoji="0" lang="en-GB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5" name="平行四边形 44"/>
            <p:cNvSpPr/>
            <p:nvPr/>
          </p:nvSpPr>
          <p:spPr>
            <a:xfrm>
              <a:off x="4315731" y="953426"/>
              <a:ext cx="3856669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6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2" name="图片 1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7531100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土地增值税税收优惠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其他优惠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81538" y="1831975"/>
            <a:ext cx="3776663" cy="660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latin typeface="+mn-lt"/>
              <a:ea typeface="+mn-ea"/>
              <a:cs typeface="+mn-cs"/>
            </a:endParaRPr>
          </a:p>
          <a:p>
            <a:pPr marR="0" indent="457200" algn="just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560" name="Shape 1794"/>
          <p:cNvSpPr/>
          <p:nvPr/>
        </p:nvSpPr>
        <p:spPr>
          <a:xfrm>
            <a:off x="755650" y="1173163"/>
            <a:ext cx="2376488" cy="4413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 anchorCtr="0"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23561" name="Text Placeholder 3"/>
          <p:cNvSpPr txBox="1"/>
          <p:nvPr/>
        </p:nvSpPr>
        <p:spPr>
          <a:xfrm>
            <a:off x="971550" y="1247775"/>
            <a:ext cx="1849438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p>
            <a:pPr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个人销售住房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62" name="TextBox 32"/>
          <p:cNvSpPr txBox="1"/>
          <p:nvPr/>
        </p:nvSpPr>
        <p:spPr>
          <a:xfrm>
            <a:off x="684213" y="1698625"/>
            <a:ext cx="7920037" cy="3683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indent="457200" algn="just">
              <a:lnSpc>
                <a:spcPct val="120000"/>
              </a:lnSpc>
            </a:pPr>
            <a:r>
              <a:rPr lang="zh-CN" altLang="en-US" sz="2000" dirty="0">
                <a:latin typeface="Calibri" panose="020F0502020204030204" pitchFamily="34" charset="0"/>
              </a:rPr>
              <a:t>个人销售住房暂免税</a:t>
            </a:r>
            <a:endParaRPr lang="zh-CN" altLang="en-US" sz="2000" dirty="0">
              <a:latin typeface="Calibri" panose="020F0502020204030204" pitchFamily="34" charset="0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796925" y="2066925"/>
            <a:ext cx="7805738" cy="0"/>
          </a:xfrm>
          <a:prstGeom prst="line">
            <a:avLst/>
          </a:prstGeom>
          <a:ln w="19050">
            <a:solidFill>
              <a:srgbClr val="005D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Shape 1794"/>
          <p:cNvSpPr/>
          <p:nvPr/>
        </p:nvSpPr>
        <p:spPr>
          <a:xfrm>
            <a:off x="755650" y="2500313"/>
            <a:ext cx="1800225" cy="4413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 anchorCtr="0"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23565" name="Text Placeholder 3"/>
          <p:cNvSpPr txBox="1"/>
          <p:nvPr/>
        </p:nvSpPr>
        <p:spPr>
          <a:xfrm>
            <a:off x="755650" y="2574925"/>
            <a:ext cx="1849438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p>
            <a:pPr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合作建房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66" name="TextBox 36"/>
          <p:cNvSpPr txBox="1"/>
          <p:nvPr/>
        </p:nvSpPr>
        <p:spPr>
          <a:xfrm>
            <a:off x="684213" y="3025775"/>
            <a:ext cx="7519987" cy="3683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indent="457200" algn="just">
              <a:lnSpc>
                <a:spcPct val="120000"/>
              </a:lnSpc>
            </a:pPr>
            <a:r>
              <a:rPr lang="zh-CN" altLang="en-US" sz="2000" dirty="0">
                <a:latin typeface="Calibri" panose="020F0502020204030204" pitchFamily="34" charset="0"/>
              </a:rPr>
              <a:t>合作建房，建成后分房自用的暂免税；建成后转让的，应征税。</a:t>
            </a:r>
            <a:endParaRPr lang="zh-CN" altLang="en-US" sz="2000" dirty="0">
              <a:latin typeface="Calibri" panose="020F0502020204030204" pitchFamily="34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796925" y="3395663"/>
            <a:ext cx="7805738" cy="0"/>
          </a:xfrm>
          <a:prstGeom prst="line">
            <a:avLst/>
          </a:prstGeom>
          <a:ln w="19050">
            <a:solidFill>
              <a:srgbClr val="005D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8" name="Shape 1794"/>
          <p:cNvSpPr/>
          <p:nvPr/>
        </p:nvSpPr>
        <p:spPr>
          <a:xfrm>
            <a:off x="757238" y="3929063"/>
            <a:ext cx="4391025" cy="44291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 anchorCtr="0"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23569" name="Text Placeholder 3"/>
          <p:cNvSpPr txBox="1"/>
          <p:nvPr/>
        </p:nvSpPr>
        <p:spPr>
          <a:xfrm>
            <a:off x="923925" y="4003675"/>
            <a:ext cx="4079875" cy="306388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p>
            <a:pPr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其他涉及多个税种的综合性优惠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9" name="Rectangle 3"/>
          <p:cNvSpPr txBox="1"/>
          <p:nvPr/>
        </p:nvSpPr>
        <p:spPr>
          <a:xfrm>
            <a:off x="2022475" y="1852613"/>
            <a:ext cx="5141913" cy="5032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4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谢       谢</a:t>
            </a:r>
            <a:endParaRPr lang="zh-CN" altLang="en-US" sz="4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4580" name="组合 48"/>
          <p:cNvGrpSpPr/>
          <p:nvPr/>
        </p:nvGrpSpPr>
        <p:grpSpPr>
          <a:xfrm>
            <a:off x="8632825" y="4621213"/>
            <a:ext cx="431800" cy="431800"/>
            <a:chOff x="6084168" y="1274820"/>
            <a:chExt cx="432048" cy="432834"/>
          </a:xfrm>
        </p:grpSpPr>
        <p:sp>
          <p:nvSpPr>
            <p:cNvPr id="24593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92D05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94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>
                <a:gd name="txL" fmla="*/ 0 w 581"/>
                <a:gd name="txT" fmla="*/ 0 h 609"/>
                <a:gd name="txR" fmla="*/ 581 w 581"/>
                <a:gd name="txB" fmla="*/ 609 h 60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4581" name="组合 51"/>
          <p:cNvGrpSpPr/>
          <p:nvPr/>
        </p:nvGrpSpPr>
        <p:grpSpPr>
          <a:xfrm>
            <a:off x="7337425" y="4621213"/>
            <a:ext cx="431800" cy="431800"/>
            <a:chOff x="4788024" y="1275213"/>
            <a:chExt cx="432048" cy="432048"/>
          </a:xfrm>
        </p:grpSpPr>
        <p:sp>
          <p:nvSpPr>
            <p:cNvPr id="24591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92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>
                <a:gd name="txL" fmla="*/ 0 w 609"/>
                <a:gd name="txT" fmla="*/ 0 h 602"/>
                <a:gd name="txR" fmla="*/ 609 w 609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4582" name="组合 54"/>
          <p:cNvGrpSpPr/>
          <p:nvPr/>
        </p:nvGrpSpPr>
        <p:grpSpPr>
          <a:xfrm>
            <a:off x="7985125" y="4621213"/>
            <a:ext cx="433388" cy="431800"/>
            <a:chOff x="5436096" y="1274820"/>
            <a:chExt cx="432833" cy="432834"/>
          </a:xfrm>
        </p:grpSpPr>
        <p:sp>
          <p:nvSpPr>
            <p:cNvPr id="5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590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>
                <a:gd name="txL" fmla="*/ 0 w 475"/>
                <a:gd name="txT" fmla="*/ 0 h 552"/>
                <a:gd name="txR" fmla="*/ 475 w 475"/>
                <a:gd name="txB" fmla="*/ 552 h 55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4583" name="组合 57"/>
          <p:cNvGrpSpPr/>
          <p:nvPr/>
        </p:nvGrpSpPr>
        <p:grpSpPr>
          <a:xfrm>
            <a:off x="6040438" y="4621213"/>
            <a:ext cx="433387" cy="431800"/>
            <a:chOff x="3491880" y="1274820"/>
            <a:chExt cx="432833" cy="432834"/>
          </a:xfrm>
        </p:grpSpPr>
        <p:sp>
          <p:nvSpPr>
            <p:cNvPr id="24587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FF000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88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>
                <a:gd name="txL" fmla="*/ 0 w 602"/>
                <a:gd name="txT" fmla="*/ 0 h 510"/>
                <a:gd name="txR" fmla="*/ 602 w 602"/>
                <a:gd name="txB" fmla="*/ 510 h 5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24584" name="组合 60"/>
          <p:cNvGrpSpPr/>
          <p:nvPr/>
        </p:nvGrpSpPr>
        <p:grpSpPr>
          <a:xfrm>
            <a:off x="6689725" y="4621213"/>
            <a:ext cx="431800" cy="431800"/>
            <a:chOff x="4139952" y="1274820"/>
            <a:chExt cx="432833" cy="432834"/>
          </a:xfrm>
        </p:grpSpPr>
        <p:sp>
          <p:nvSpPr>
            <p:cNvPr id="24585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586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>
                <a:gd name="txL" fmla="*/ 0 w 602"/>
                <a:gd name="txT" fmla="*/ 0 h 602"/>
                <a:gd name="txR" fmla="*/ 602 w 602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0" y="1708150"/>
            <a:ext cx="2447925" cy="2016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47" name="文本框 3"/>
          <p:cNvSpPr txBox="1"/>
          <p:nvPr/>
        </p:nvSpPr>
        <p:spPr>
          <a:xfrm>
            <a:off x="411163" y="1930400"/>
            <a:ext cx="1612900" cy="15557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55925" y="2392363"/>
            <a:ext cx="34163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土地增值税基本要素</a:t>
            </a:r>
            <a:endParaRPr kumimoji="0" lang="en-GB" altLang="zh-CN" sz="2800" b="1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6149" name="组合 29"/>
          <p:cNvGrpSpPr/>
          <p:nvPr/>
        </p:nvGrpSpPr>
        <p:grpSpPr>
          <a:xfrm>
            <a:off x="5697538" y="1851025"/>
            <a:ext cx="431800" cy="433388"/>
            <a:chOff x="6084168" y="1274820"/>
            <a:chExt cx="432048" cy="432834"/>
          </a:xfrm>
        </p:grpSpPr>
        <p:sp>
          <p:nvSpPr>
            <p:cNvPr id="6162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163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>
                <a:gd name="txL" fmla="*/ 0 w 581"/>
                <a:gd name="txT" fmla="*/ 0 h 609"/>
                <a:gd name="txR" fmla="*/ 581 w 581"/>
                <a:gd name="txB" fmla="*/ 609 h 60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50" name="组合 32"/>
          <p:cNvGrpSpPr/>
          <p:nvPr/>
        </p:nvGrpSpPr>
        <p:grpSpPr>
          <a:xfrm>
            <a:off x="4400550" y="1852613"/>
            <a:ext cx="433388" cy="431800"/>
            <a:chOff x="4788024" y="1275213"/>
            <a:chExt cx="432048" cy="432048"/>
          </a:xfrm>
        </p:grpSpPr>
        <p:sp>
          <p:nvSpPr>
            <p:cNvPr id="6160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161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>
                <a:gd name="txL" fmla="*/ 0 w 609"/>
                <a:gd name="txT" fmla="*/ 0 h 602"/>
                <a:gd name="txR" fmla="*/ 609 w 609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51" name="组合 35"/>
          <p:cNvGrpSpPr/>
          <p:nvPr/>
        </p:nvGrpSpPr>
        <p:grpSpPr>
          <a:xfrm>
            <a:off x="5049838" y="1851025"/>
            <a:ext cx="431800" cy="433388"/>
            <a:chOff x="5436096" y="1274820"/>
            <a:chExt cx="432833" cy="432834"/>
          </a:xfrm>
        </p:grpSpPr>
        <p:sp>
          <p:nvSpPr>
            <p:cNvPr id="37" name="椭圆 3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59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>
                <a:gd name="txL" fmla="*/ 0 w 475"/>
                <a:gd name="txT" fmla="*/ 0 h 552"/>
                <a:gd name="txR" fmla="*/ 475 w 475"/>
                <a:gd name="txB" fmla="*/ 552 h 55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52" name="组合 38"/>
          <p:cNvGrpSpPr/>
          <p:nvPr/>
        </p:nvGrpSpPr>
        <p:grpSpPr>
          <a:xfrm>
            <a:off x="3105150" y="1851025"/>
            <a:ext cx="433388" cy="433388"/>
            <a:chOff x="3491880" y="1274820"/>
            <a:chExt cx="432833" cy="432834"/>
          </a:xfrm>
        </p:grpSpPr>
        <p:sp>
          <p:nvSpPr>
            <p:cNvPr id="6156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157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>
                <a:gd name="txL" fmla="*/ 0 w 602"/>
                <a:gd name="txT" fmla="*/ 0 h 510"/>
                <a:gd name="txR" fmla="*/ 602 w 602"/>
                <a:gd name="txB" fmla="*/ 510 h 5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153" name="组合 42"/>
          <p:cNvGrpSpPr/>
          <p:nvPr/>
        </p:nvGrpSpPr>
        <p:grpSpPr>
          <a:xfrm>
            <a:off x="3752850" y="1851025"/>
            <a:ext cx="433388" cy="433388"/>
            <a:chOff x="4139952" y="1274820"/>
            <a:chExt cx="432833" cy="432834"/>
          </a:xfrm>
        </p:grpSpPr>
        <p:sp>
          <p:nvSpPr>
            <p:cNvPr id="6154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6155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>
                <a:gd name="txL" fmla="*/ 0 w 602"/>
                <a:gd name="txT" fmla="*/ 0 h 602"/>
                <a:gd name="txR" fmla="*/ 602 w 602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3" name="图片 2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3714750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土地增值税基本要素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征税范围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75" name="Shape 3883"/>
          <p:cNvSpPr/>
          <p:nvPr/>
        </p:nvSpPr>
        <p:spPr>
          <a:xfrm>
            <a:off x="3429000" y="1276350"/>
            <a:ext cx="2006600" cy="4508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 anchorCtr="0"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7176" name="Text Placeholder 5"/>
          <p:cNvSpPr txBox="1"/>
          <p:nvPr/>
        </p:nvSpPr>
        <p:spPr>
          <a:xfrm>
            <a:off x="2916238" y="1347788"/>
            <a:ext cx="3025775" cy="3063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20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国有土地使用权</a:t>
            </a:r>
            <a:endParaRPr lang="en-US" altLang="zh-CN" sz="2000" b="1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Shape 3883"/>
          <p:cNvSpPr/>
          <p:nvPr/>
        </p:nvSpPr>
        <p:spPr>
          <a:xfrm>
            <a:off x="3429000" y="2208213"/>
            <a:ext cx="2006600" cy="4508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 anchorCtr="0"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7178" name="Text Placeholder 5"/>
          <p:cNvSpPr txBox="1"/>
          <p:nvPr/>
        </p:nvSpPr>
        <p:spPr>
          <a:xfrm>
            <a:off x="2843213" y="2279650"/>
            <a:ext cx="3025775" cy="3063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20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地上建筑物</a:t>
            </a:r>
            <a:endParaRPr lang="en-US" altLang="zh-CN" sz="2000" b="1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9" name="Shape 3883"/>
          <p:cNvSpPr/>
          <p:nvPr/>
        </p:nvSpPr>
        <p:spPr>
          <a:xfrm>
            <a:off x="3429000" y="3148013"/>
            <a:ext cx="2006600" cy="45085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lIns="14288" tIns="14288" rIns="14288" bIns="14288" anchor="ctr" anchorCtr="0"/>
          <a:p>
            <a:endParaRPr lang="zh-CN" altLang="en-US" sz="1300" dirty="0">
              <a:latin typeface="Calibri" panose="020F0502020204030204" pitchFamily="34" charset="0"/>
            </a:endParaRPr>
          </a:p>
        </p:txBody>
      </p:sp>
      <p:sp>
        <p:nvSpPr>
          <p:cNvPr id="7180" name="Text Placeholder 5"/>
          <p:cNvSpPr txBox="1"/>
          <p:nvPr/>
        </p:nvSpPr>
        <p:spPr>
          <a:xfrm>
            <a:off x="2843213" y="3219450"/>
            <a:ext cx="3025775" cy="3063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>
              <a:spcBef>
                <a:spcPct val="20000"/>
              </a:spcBef>
            </a:pPr>
            <a:r>
              <a:rPr lang="zh-CN" altLang="en-US" sz="2000" b="1" dirty="0">
                <a:solidFill>
                  <a:srgbClr val="FCFCF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地上附着物</a:t>
            </a:r>
            <a:endParaRPr lang="en-US" altLang="zh-CN" sz="2000" b="1" dirty="0">
              <a:solidFill>
                <a:srgbClr val="FCFCF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755650" y="1717675"/>
            <a:ext cx="1512888" cy="1430338"/>
          </a:xfrm>
          <a:prstGeom prst="ellipse">
            <a:avLst/>
          </a:prstGeom>
          <a:solidFill>
            <a:srgbClr val="F7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79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82" name="Shape 340"/>
          <p:cNvSpPr/>
          <p:nvPr/>
        </p:nvSpPr>
        <p:spPr>
          <a:xfrm>
            <a:off x="793750" y="2076450"/>
            <a:ext cx="1401763" cy="71120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 anchorCtr="0"/>
          <a:p>
            <a:pPr algn="ctr">
              <a:buNone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TIXGeneral-Bold"/>
              </a:rPr>
              <a:t>涉税转让</a:t>
            </a:r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TIXGeneral-Bold"/>
            </a:endParaRPr>
          </a:p>
          <a:p>
            <a:pPr algn="ctr">
              <a:buNone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TIXGeneral-Bold"/>
              </a:rPr>
              <a:t>对象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TIXGeneral-Bold"/>
            </a:endParaRPr>
          </a:p>
        </p:txBody>
      </p:sp>
      <p:sp>
        <p:nvSpPr>
          <p:cNvPr id="7183" name="Freeform 5"/>
          <p:cNvSpPr/>
          <p:nvPr/>
        </p:nvSpPr>
        <p:spPr>
          <a:xfrm>
            <a:off x="2651125" y="1335088"/>
            <a:ext cx="547688" cy="2190750"/>
          </a:xfrm>
          <a:custGeom>
            <a:avLst/>
            <a:gdLst>
              <a:gd name="txL" fmla="*/ 0 w 3544"/>
              <a:gd name="txT" fmla="*/ 0 h 14563"/>
              <a:gd name="txR" fmla="*/ 3544 w 3544"/>
              <a:gd name="txB" fmla="*/ 14563 h 14563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544" h="14563">
                <a:moveTo>
                  <a:pt x="1999" y="9150"/>
                </a:moveTo>
                <a:lnTo>
                  <a:pt x="1999" y="12306"/>
                </a:lnTo>
                <a:cubicBezTo>
                  <a:pt x="1999" y="12867"/>
                  <a:pt x="2117" y="13306"/>
                  <a:pt x="2353" y="13628"/>
                </a:cubicBezTo>
                <a:cubicBezTo>
                  <a:pt x="2590" y="13950"/>
                  <a:pt x="2986" y="14112"/>
                  <a:pt x="3544" y="14112"/>
                </a:cubicBezTo>
                <a:lnTo>
                  <a:pt x="3544" y="14563"/>
                </a:lnTo>
                <a:cubicBezTo>
                  <a:pt x="2815" y="14563"/>
                  <a:pt x="2276" y="14379"/>
                  <a:pt x="1933" y="14016"/>
                </a:cubicBezTo>
                <a:cubicBezTo>
                  <a:pt x="1589" y="13650"/>
                  <a:pt x="1419" y="12993"/>
                  <a:pt x="1419" y="12050"/>
                </a:cubicBezTo>
                <a:lnTo>
                  <a:pt x="1419" y="9279"/>
                </a:lnTo>
                <a:cubicBezTo>
                  <a:pt x="1419" y="8762"/>
                  <a:pt x="1333" y="8344"/>
                  <a:pt x="1160" y="8022"/>
                </a:cubicBezTo>
                <a:cubicBezTo>
                  <a:pt x="990" y="7701"/>
                  <a:pt x="602" y="7516"/>
                  <a:pt x="0" y="7475"/>
                </a:cubicBezTo>
                <a:lnTo>
                  <a:pt x="0" y="7088"/>
                </a:lnTo>
                <a:cubicBezTo>
                  <a:pt x="558" y="7002"/>
                  <a:pt x="935" y="6829"/>
                  <a:pt x="1127" y="6571"/>
                </a:cubicBezTo>
                <a:cubicBezTo>
                  <a:pt x="1322" y="6315"/>
                  <a:pt x="1419" y="5883"/>
                  <a:pt x="1419" y="5284"/>
                </a:cubicBezTo>
                <a:lnTo>
                  <a:pt x="1419" y="2513"/>
                </a:lnTo>
                <a:cubicBezTo>
                  <a:pt x="1419" y="1567"/>
                  <a:pt x="1589" y="913"/>
                  <a:pt x="1933" y="547"/>
                </a:cubicBezTo>
                <a:cubicBezTo>
                  <a:pt x="2276" y="181"/>
                  <a:pt x="2815" y="0"/>
                  <a:pt x="3544" y="0"/>
                </a:cubicBezTo>
                <a:lnTo>
                  <a:pt x="3544" y="451"/>
                </a:lnTo>
                <a:cubicBezTo>
                  <a:pt x="2986" y="451"/>
                  <a:pt x="2590" y="602"/>
                  <a:pt x="2353" y="902"/>
                </a:cubicBezTo>
                <a:cubicBezTo>
                  <a:pt x="2117" y="1201"/>
                  <a:pt x="1999" y="1652"/>
                  <a:pt x="1999" y="2254"/>
                </a:cubicBezTo>
                <a:lnTo>
                  <a:pt x="1999" y="5413"/>
                </a:lnTo>
                <a:cubicBezTo>
                  <a:pt x="1999" y="6265"/>
                  <a:pt x="1592" y="7275"/>
                  <a:pt x="580" y="7275"/>
                </a:cubicBezTo>
                <a:lnTo>
                  <a:pt x="580" y="7304"/>
                </a:lnTo>
                <a:cubicBezTo>
                  <a:pt x="1565" y="7304"/>
                  <a:pt x="1999" y="8309"/>
                  <a:pt x="1999" y="9150"/>
                </a:cubicBez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315" y="118110"/>
            <a:ext cx="492125" cy="4921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土地增值税基本要素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征税对象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200" name="组合 13"/>
          <p:cNvGrpSpPr/>
          <p:nvPr/>
        </p:nvGrpSpPr>
        <p:grpSpPr>
          <a:xfrm>
            <a:off x="3059113" y="700088"/>
            <a:ext cx="1136650" cy="1136650"/>
            <a:chOff x="4535488" y="2578100"/>
            <a:chExt cx="1514475" cy="1516063"/>
          </a:xfrm>
        </p:grpSpPr>
        <p:sp>
          <p:nvSpPr>
            <p:cNvPr id="8224" name="任意多边形 15"/>
            <p:cNvSpPr/>
            <p:nvPr/>
          </p:nvSpPr>
          <p:spPr>
            <a:xfrm rot="-5400000" flipH="1">
              <a:off x="4534694" y="2578894"/>
              <a:ext cx="1514475" cy="1512887"/>
            </a:xfrm>
            <a:custGeom>
              <a:avLst/>
              <a:gdLst>
                <a:gd name="txL" fmla="*/ 0 w 1845129"/>
                <a:gd name="txT" fmla="*/ 0 h 1845129"/>
                <a:gd name="txR" fmla="*/ 1845129 w 1845129"/>
                <a:gd name="txB" fmla="*/ 1845129 h 1845129"/>
              </a:gdLst>
              <a:ahLst/>
              <a:cxnLst>
                <a:cxn ang="0">
                  <a:pos x="0" y="0"/>
                </a:cxn>
                <a:cxn ang="0">
                  <a:pos x="524354" y="0"/>
                </a:cxn>
                <a:cxn ang="0">
                  <a:pos x="687390" y="162183"/>
                </a:cxn>
                <a:cxn ang="0">
                  <a:pos x="687390" y="163029"/>
                </a:cxn>
                <a:cxn ang="0">
                  <a:pos x="163885" y="163029"/>
                </a:cxn>
                <a:cxn ang="0">
                  <a:pos x="163885" y="683794"/>
                </a:cxn>
                <a:cxn ang="0">
                  <a:pos x="163036" y="683794"/>
                </a:cxn>
                <a:cxn ang="0">
                  <a:pos x="0" y="521611"/>
                </a:cxn>
              </a:cxnLst>
              <a:rect l="txL" t="txT" r="txR" b="txB"/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25" name="矩形 16"/>
            <p:cNvSpPr/>
            <p:nvPr/>
          </p:nvSpPr>
          <p:spPr>
            <a:xfrm rot="-5400000" flipH="1">
              <a:off x="4895850" y="2940050"/>
              <a:ext cx="1154113" cy="1154113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vert="eaVert" anchor="ctr" anchorCtr="0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8226" name="文本框 13"/>
            <p:cNvSpPr txBox="1"/>
            <p:nvPr/>
          </p:nvSpPr>
          <p:spPr>
            <a:xfrm>
              <a:off x="5016164" y="3249681"/>
              <a:ext cx="929520" cy="53366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000" b="1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征税</a:t>
              </a:r>
              <a:endPara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8201" name="组合 19"/>
          <p:cNvGrpSpPr/>
          <p:nvPr/>
        </p:nvGrpSpPr>
        <p:grpSpPr>
          <a:xfrm>
            <a:off x="4273550" y="700088"/>
            <a:ext cx="1133475" cy="1135062"/>
            <a:chOff x="6153150" y="2599440"/>
            <a:chExt cx="1512888" cy="1515336"/>
          </a:xfrm>
        </p:grpSpPr>
        <p:sp>
          <p:nvSpPr>
            <p:cNvPr id="8222" name="任意多边形 7"/>
            <p:cNvSpPr/>
            <p:nvPr/>
          </p:nvSpPr>
          <p:spPr>
            <a:xfrm rot="5400000">
              <a:off x="6152356" y="2600233"/>
              <a:ext cx="1514475" cy="1512888"/>
            </a:xfrm>
            <a:custGeom>
              <a:avLst/>
              <a:gdLst>
                <a:gd name="txL" fmla="*/ 0 w 1845129"/>
                <a:gd name="txT" fmla="*/ 0 h 1845129"/>
                <a:gd name="txR" fmla="*/ 1845129 w 1845129"/>
                <a:gd name="txB" fmla="*/ 1845129 h 1845129"/>
              </a:gdLst>
              <a:ahLst/>
              <a:cxnLst>
                <a:cxn ang="0">
                  <a:pos x="0" y="0"/>
                </a:cxn>
                <a:cxn ang="0">
                  <a:pos x="524354" y="0"/>
                </a:cxn>
                <a:cxn ang="0">
                  <a:pos x="687390" y="162183"/>
                </a:cxn>
                <a:cxn ang="0">
                  <a:pos x="687390" y="163029"/>
                </a:cxn>
                <a:cxn ang="0">
                  <a:pos x="163885" y="163029"/>
                </a:cxn>
                <a:cxn ang="0">
                  <a:pos x="163885" y="683797"/>
                </a:cxn>
                <a:cxn ang="0">
                  <a:pos x="163036" y="683797"/>
                </a:cxn>
                <a:cxn ang="0">
                  <a:pos x="0" y="521614"/>
                </a:cxn>
              </a:cxnLst>
              <a:rect l="txL" t="txT" r="txR" b="txB"/>
              <a:pathLst>
                <a:path w="1845129" h="1845129">
                  <a:moveTo>
                    <a:pt x="0" y="0"/>
                  </a:moveTo>
                  <a:lnTo>
                    <a:pt x="1407500" y="0"/>
                  </a:lnTo>
                  <a:lnTo>
                    <a:pt x="1845129" y="437629"/>
                  </a:lnTo>
                  <a:lnTo>
                    <a:pt x="1845129" y="439911"/>
                  </a:lnTo>
                  <a:lnTo>
                    <a:pt x="439910" y="439911"/>
                  </a:lnTo>
                  <a:lnTo>
                    <a:pt x="439910" y="1845129"/>
                  </a:lnTo>
                  <a:lnTo>
                    <a:pt x="437629" y="1845129"/>
                  </a:lnTo>
                  <a:lnTo>
                    <a:pt x="0" y="14075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alpha val="100000"/>
              </a:schemeClr>
            </a:solidFill>
            <a:ln w="9525" cap="flat" cmpd="sng">
              <a:solidFill>
                <a:schemeClr val="tx2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23" name="矩形 8"/>
            <p:cNvSpPr/>
            <p:nvPr/>
          </p:nvSpPr>
          <p:spPr>
            <a:xfrm rot="5400000">
              <a:off x="6165470" y="2959868"/>
              <a:ext cx="1154114" cy="1155701"/>
            </a:xfrm>
            <a:prstGeom prst="rect">
              <a:avLst/>
            </a:prstGeom>
            <a:solidFill>
              <a:srgbClr val="FFFFFF"/>
            </a:solidFill>
            <a:ln w="12700" cap="flat" cmpd="sng">
              <a:solidFill>
                <a:schemeClr val="tx2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rot="10800000" vert="eaVert" anchor="ctr" anchorCtr="0"/>
            <a:p>
              <a:pPr algn="ctr"/>
              <a:endParaRPr lang="zh-CN" altLang="zh-CN" dirty="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8202" name="文本框 13"/>
          <p:cNvSpPr txBox="1"/>
          <p:nvPr/>
        </p:nvSpPr>
        <p:spPr>
          <a:xfrm>
            <a:off x="4356100" y="1209675"/>
            <a:ext cx="696913" cy="4000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不征</a:t>
            </a:r>
            <a:endParaRPr lang="zh-CN" altLang="en-US" sz="20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4211638" y="1851025"/>
            <a:ext cx="0" cy="3024188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/>
          <p:cNvSpPr/>
          <p:nvPr/>
        </p:nvSpPr>
        <p:spPr>
          <a:xfrm>
            <a:off x="4498975" y="1995488"/>
            <a:ext cx="865188" cy="503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继承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498975" y="3506788"/>
            <a:ext cx="86518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赠与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5656263" y="2643188"/>
            <a:ext cx="114458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公益捐赠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5656263" y="4229100"/>
            <a:ext cx="1144588" cy="503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赠与直系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亲属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7092950" y="2139950"/>
            <a:ext cx="1655763" cy="865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通过境内非营利的社会团体、国家机关捐赠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7092950" y="3756025"/>
            <a:ext cx="1655763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赠与教育、民政和其他社会福利、公益事业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8210" name="肘形连接符 95"/>
          <p:cNvCxnSpPr/>
          <p:nvPr/>
        </p:nvCxnSpPr>
        <p:spPr>
          <a:xfrm rot="5400000" flipH="1" flipV="1">
            <a:off x="3797300" y="2794000"/>
            <a:ext cx="1225550" cy="130175"/>
          </a:xfrm>
          <a:prstGeom prst="bentConnector2">
            <a:avLst/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8211" name="肘形连接符 96"/>
          <p:cNvCxnSpPr/>
          <p:nvPr/>
        </p:nvCxnSpPr>
        <p:spPr>
          <a:xfrm>
            <a:off x="4211638" y="2532063"/>
            <a:ext cx="261937" cy="1223962"/>
          </a:xfrm>
          <a:prstGeom prst="bentConnector3">
            <a:avLst>
              <a:gd name="adj1" fmla="val 49699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sp>
        <p:nvSpPr>
          <p:cNvPr id="131" name="矩形 130"/>
          <p:cNvSpPr/>
          <p:nvPr/>
        </p:nvSpPr>
        <p:spPr>
          <a:xfrm>
            <a:off x="5656263" y="3435350"/>
            <a:ext cx="1147763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赠与直接赡养义务人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8213" name="肘形连接符 139"/>
          <p:cNvCxnSpPr/>
          <p:nvPr/>
        </p:nvCxnSpPr>
        <p:spPr>
          <a:xfrm rot="5400000" flipH="1" flipV="1">
            <a:off x="6389688" y="3121025"/>
            <a:ext cx="1223962" cy="130175"/>
          </a:xfrm>
          <a:prstGeom prst="bentConnector2">
            <a:avLst/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8214" name="肘形连接符 140"/>
          <p:cNvCxnSpPr/>
          <p:nvPr/>
        </p:nvCxnSpPr>
        <p:spPr>
          <a:xfrm>
            <a:off x="6804025" y="2932113"/>
            <a:ext cx="261938" cy="1223962"/>
          </a:xfrm>
          <a:prstGeom prst="bentConnector3">
            <a:avLst>
              <a:gd name="adj1" fmla="val 49699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8215" name="肘形连接符 159"/>
          <p:cNvCxnSpPr/>
          <p:nvPr/>
        </p:nvCxnSpPr>
        <p:spPr>
          <a:xfrm>
            <a:off x="5364163" y="3795713"/>
            <a:ext cx="261937" cy="720725"/>
          </a:xfrm>
          <a:prstGeom prst="bentConnector3">
            <a:avLst>
              <a:gd name="adj1" fmla="val 49699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8216" name="肘形连接符 160"/>
          <p:cNvCxnSpPr/>
          <p:nvPr/>
        </p:nvCxnSpPr>
        <p:spPr>
          <a:xfrm rot="5400000" flipH="1" flipV="1">
            <a:off x="4946650" y="3273425"/>
            <a:ext cx="1223963" cy="130175"/>
          </a:xfrm>
          <a:prstGeom prst="bentConnector2">
            <a:avLst/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8217" name="肘形连接符 209"/>
          <p:cNvCxnSpPr/>
          <p:nvPr/>
        </p:nvCxnSpPr>
        <p:spPr>
          <a:xfrm>
            <a:off x="5508625" y="3795713"/>
            <a:ext cx="142875" cy="0"/>
          </a:xfrm>
          <a:prstGeom prst="straightConnector1">
            <a:avLst/>
          </a:prstGeom>
          <a:ln w="28575" cap="flat" cmpd="sng">
            <a:solidFill>
              <a:schemeClr val="tx2"/>
            </a:solidFill>
            <a:prstDash val="solid"/>
            <a:headEnd type="none" w="med" len="med"/>
            <a:tailEnd type="arrow" w="med" len="med"/>
          </a:ln>
        </p:spPr>
      </p:cxnSp>
      <p:sp>
        <p:nvSpPr>
          <p:cNvPr id="163" name="矩形 162"/>
          <p:cNvSpPr/>
          <p:nvPr/>
        </p:nvSpPr>
        <p:spPr>
          <a:xfrm>
            <a:off x="2555875" y="1995488"/>
            <a:ext cx="863600" cy="503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出售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4" name="矩形 163"/>
          <p:cNvSpPr/>
          <p:nvPr/>
        </p:nvSpPr>
        <p:spPr>
          <a:xfrm>
            <a:off x="1260475" y="3508375"/>
            <a:ext cx="2232025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其他方式有偿转让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8220" name="肘形连接符 173"/>
          <p:cNvCxnSpPr/>
          <p:nvPr/>
        </p:nvCxnSpPr>
        <p:spPr>
          <a:xfrm rot="-10800000" flipV="1">
            <a:off x="3511550" y="2535238"/>
            <a:ext cx="719138" cy="1260475"/>
          </a:xfrm>
          <a:prstGeom prst="bentConnector3">
            <a:avLst>
              <a:gd name="adj1" fmla="val 50000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187" name="肘形连接符 186"/>
          <p:cNvCxnSpPr/>
          <p:nvPr/>
        </p:nvCxnSpPr>
        <p:spPr>
          <a:xfrm rot="10800000">
            <a:off x="3419475" y="2246313"/>
            <a:ext cx="900113" cy="288925"/>
          </a:xfrm>
          <a:prstGeom prst="bentConnector3">
            <a:avLst>
              <a:gd name="adj1" fmla="val 50000"/>
            </a:avLst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3711575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土地增值税基本要素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计税依据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1116013" y="1384300"/>
            <a:ext cx="879475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收入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92500" y="1384300"/>
            <a:ext cx="17272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扣除项目金额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5" name="流程图: 决策 14"/>
          <p:cNvSpPr/>
          <p:nvPr/>
        </p:nvSpPr>
        <p:spPr>
          <a:xfrm>
            <a:off x="6229350" y="1276350"/>
            <a:ext cx="2087563" cy="72072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增值额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827088" y="2649538"/>
            <a:ext cx="144780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全部价款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827088" y="3790950"/>
            <a:ext cx="20081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有关的经济收益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608013" y="2500313"/>
            <a:ext cx="2308225" cy="1943100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1547813" y="1997075"/>
            <a:ext cx="63500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等于号 8"/>
          <p:cNvSpPr/>
          <p:nvPr/>
        </p:nvSpPr>
        <p:spPr>
          <a:xfrm>
            <a:off x="5507038" y="1454150"/>
            <a:ext cx="360363" cy="32543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减号 10"/>
          <p:cNvSpPr/>
          <p:nvPr/>
        </p:nvSpPr>
        <p:spPr>
          <a:xfrm>
            <a:off x="2555875" y="1563688"/>
            <a:ext cx="431800" cy="2159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加号 11"/>
          <p:cNvSpPr/>
          <p:nvPr/>
        </p:nvSpPr>
        <p:spPr>
          <a:xfrm>
            <a:off x="1476375" y="3292475"/>
            <a:ext cx="254000" cy="2159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3563938" y="2649538"/>
            <a:ext cx="20081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转让新建商品房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3563938" y="3789363"/>
            <a:ext cx="25923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单纯转让土地使用权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3343275" y="2500313"/>
            <a:ext cx="3173413" cy="1943100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3563938" y="3219450"/>
            <a:ext cx="20081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转让旧房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4" name="下箭头 73"/>
          <p:cNvSpPr/>
          <p:nvPr/>
        </p:nvSpPr>
        <p:spPr>
          <a:xfrm>
            <a:off x="4291013" y="1995488"/>
            <a:ext cx="65088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3570288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土地增值税基本要素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税率</a:t>
            </a:r>
            <a:endParaRPr kumimoji="0" lang="en-GB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01663" y="1203325"/>
          <a:ext cx="7786688" cy="3108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458"/>
                <a:gridCol w="4292352"/>
                <a:gridCol w="1021989"/>
                <a:gridCol w="1722888"/>
              </a:tblGrid>
              <a:tr h="1037739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/>
                        <a:t>级数</a:t>
                      </a:r>
                      <a:endParaRPr lang="zh-CN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/>
                        <a:t>增值额与扣除项目金额的比率</a:t>
                      </a:r>
                      <a:endParaRPr lang="zh-CN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/>
                        <a:t>税率</a:t>
                      </a:r>
                      <a:endParaRPr lang="en-US" altLang="zh-CN" sz="2000" b="1" dirty="0" smtClean="0"/>
                    </a:p>
                    <a:p>
                      <a:pPr algn="ctr"/>
                      <a:r>
                        <a:rPr lang="zh-CN" altLang="en-US" sz="2000" b="1" dirty="0" smtClean="0"/>
                        <a:t>（</a:t>
                      </a:r>
                      <a:r>
                        <a:rPr lang="en-US" altLang="zh-CN" sz="2000" b="1" dirty="0"/>
                        <a:t>%</a:t>
                      </a:r>
                      <a:r>
                        <a:rPr lang="zh-CN" altLang="en-US" sz="2000" b="1" dirty="0"/>
                        <a:t>）</a:t>
                      </a:r>
                      <a:endParaRPr lang="zh-CN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/>
                        <a:t>速算扣除系数（</a:t>
                      </a:r>
                      <a:r>
                        <a:rPr lang="en-US" altLang="zh-CN" sz="2000" b="1"/>
                        <a:t>%</a:t>
                      </a:r>
                      <a:r>
                        <a:rPr lang="zh-CN" altLang="en-US" sz="2000" b="1"/>
                        <a:t>）</a:t>
                      </a:r>
                      <a:endParaRPr lang="zh-CN" altLang="en-US" sz="2000"/>
                    </a:p>
                  </a:txBody>
                  <a:tcPr marL="0" marR="0" marT="0" marB="0" anchor="ctr"/>
                </a:tc>
              </a:tr>
              <a:tr h="5466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不超过</a:t>
                      </a:r>
                      <a:r>
                        <a:rPr lang="en-US" altLang="zh-CN" sz="2000" dirty="0"/>
                        <a:t>50%</a:t>
                      </a:r>
                      <a:r>
                        <a:rPr lang="zh-CN" altLang="en-US" sz="2000" dirty="0"/>
                        <a:t>的部分</a:t>
                      </a:r>
                      <a:endParaRPr lang="zh-CN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30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/>
                        <a:t>0</a:t>
                      </a:r>
                      <a:endParaRPr lang="en-US" altLang="zh-CN" sz="2000"/>
                    </a:p>
                  </a:txBody>
                  <a:tcPr marL="0" marR="0" marT="0" marB="0" anchor="ctr"/>
                </a:tc>
              </a:tr>
              <a:tr h="50411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/>
                        <a:t>2</a:t>
                      </a:r>
                      <a:endParaRPr lang="en-US" altLang="zh-CN" sz="2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超过</a:t>
                      </a:r>
                      <a:r>
                        <a:rPr lang="en-US" altLang="zh-CN" sz="2000" dirty="0"/>
                        <a:t>50%</a:t>
                      </a:r>
                      <a:r>
                        <a:rPr lang="zh-CN" altLang="en-US" sz="2000" dirty="0"/>
                        <a:t>至</a:t>
                      </a:r>
                      <a:r>
                        <a:rPr lang="en-US" altLang="zh-CN" sz="2000" dirty="0"/>
                        <a:t>100%</a:t>
                      </a:r>
                      <a:r>
                        <a:rPr lang="zh-CN" altLang="en-US" sz="2000" dirty="0"/>
                        <a:t>的部分</a:t>
                      </a:r>
                      <a:endParaRPr lang="zh-CN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40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5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</a:tr>
              <a:tr h="560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/>
                        <a:t>3</a:t>
                      </a:r>
                      <a:endParaRPr lang="en-US" altLang="zh-CN" sz="2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超过</a:t>
                      </a:r>
                      <a:r>
                        <a:rPr lang="en-US" altLang="zh-CN" sz="2000" dirty="0"/>
                        <a:t>100%</a:t>
                      </a:r>
                      <a:r>
                        <a:rPr lang="zh-CN" altLang="en-US" sz="2000" dirty="0"/>
                        <a:t>至</a:t>
                      </a:r>
                      <a:r>
                        <a:rPr lang="en-US" altLang="zh-CN" sz="2000" dirty="0"/>
                        <a:t>200%</a:t>
                      </a:r>
                      <a:r>
                        <a:rPr lang="zh-CN" altLang="en-US" sz="2000" dirty="0"/>
                        <a:t>的部分</a:t>
                      </a:r>
                      <a:endParaRPr lang="zh-CN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50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15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</a:tr>
              <a:tr h="45947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/>
                        <a:t>4</a:t>
                      </a:r>
                      <a:endParaRPr lang="en-US" altLang="zh-CN" sz="200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超过</a:t>
                      </a:r>
                      <a:r>
                        <a:rPr lang="en-US" altLang="zh-CN" sz="2000" dirty="0"/>
                        <a:t>200%</a:t>
                      </a:r>
                      <a:r>
                        <a:rPr lang="zh-CN" altLang="en-US" sz="2000" dirty="0"/>
                        <a:t>的部分</a:t>
                      </a:r>
                      <a:endParaRPr lang="zh-CN" altLang="en-US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60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/>
                        <a:t>35</a:t>
                      </a:r>
                      <a:endParaRPr lang="en-US" altLang="zh-CN" sz="20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0" y="1708150"/>
            <a:ext cx="2447925" cy="20161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267" name="文本框 3"/>
          <p:cNvSpPr txBox="1"/>
          <p:nvPr/>
        </p:nvSpPr>
        <p:spPr>
          <a:xfrm>
            <a:off x="411163" y="1930400"/>
            <a:ext cx="1627187" cy="15700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55925" y="2392363"/>
            <a:ext cx="34163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土地增值税扣除项目</a:t>
            </a:r>
            <a:endParaRPr kumimoji="0" lang="en-GB" altLang="zh-CN" sz="2800" b="1" kern="1200" cap="none" spc="0" normalizeH="0" baseline="0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11269" name="组合 29"/>
          <p:cNvGrpSpPr/>
          <p:nvPr/>
        </p:nvGrpSpPr>
        <p:grpSpPr>
          <a:xfrm>
            <a:off x="5697538" y="1851025"/>
            <a:ext cx="431800" cy="433388"/>
            <a:chOff x="6084168" y="1274820"/>
            <a:chExt cx="432048" cy="432834"/>
          </a:xfrm>
        </p:grpSpPr>
        <p:sp>
          <p:nvSpPr>
            <p:cNvPr id="11282" name="椭圆 22"/>
            <p:cNvSpPr/>
            <p:nvPr/>
          </p:nvSpPr>
          <p:spPr>
            <a:xfrm>
              <a:off x="6084168" y="1274820"/>
              <a:ext cx="432048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283" name="Freeform 59"/>
            <p:cNvSpPr/>
            <p:nvPr/>
          </p:nvSpPr>
          <p:spPr>
            <a:xfrm>
              <a:off x="6180302" y="1365898"/>
              <a:ext cx="239780" cy="250679"/>
            </a:xfrm>
            <a:custGeom>
              <a:avLst/>
              <a:gdLst>
                <a:gd name="txL" fmla="*/ 0 w 581"/>
                <a:gd name="txT" fmla="*/ 0 h 609"/>
                <a:gd name="txR" fmla="*/ 581 w 581"/>
                <a:gd name="txB" fmla="*/ 609 h 60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</a:cxnLst>
              <a:rect l="txL" t="txT" r="txR" b="tx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270" name="组合 32"/>
          <p:cNvGrpSpPr/>
          <p:nvPr/>
        </p:nvGrpSpPr>
        <p:grpSpPr>
          <a:xfrm>
            <a:off x="4400550" y="1852613"/>
            <a:ext cx="433388" cy="431800"/>
            <a:chOff x="4788024" y="1275213"/>
            <a:chExt cx="432048" cy="432048"/>
          </a:xfrm>
        </p:grpSpPr>
        <p:sp>
          <p:nvSpPr>
            <p:cNvPr id="11280" name="椭圆 65"/>
            <p:cNvSpPr/>
            <p:nvPr/>
          </p:nvSpPr>
          <p:spPr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281" name="Freeform 110"/>
            <p:cNvSpPr/>
            <p:nvPr/>
          </p:nvSpPr>
          <p:spPr>
            <a:xfrm>
              <a:off x="4891102" y="1366806"/>
              <a:ext cx="250679" cy="248862"/>
            </a:xfrm>
            <a:custGeom>
              <a:avLst/>
              <a:gdLst>
                <a:gd name="txL" fmla="*/ 0 w 609"/>
                <a:gd name="txT" fmla="*/ 0 h 602"/>
                <a:gd name="txR" fmla="*/ 609 w 609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271" name="组合 35"/>
          <p:cNvGrpSpPr/>
          <p:nvPr/>
        </p:nvGrpSpPr>
        <p:grpSpPr>
          <a:xfrm>
            <a:off x="5049838" y="1851025"/>
            <a:ext cx="431800" cy="433388"/>
            <a:chOff x="5436096" y="1274820"/>
            <a:chExt cx="432833" cy="432834"/>
          </a:xfrm>
        </p:grpSpPr>
        <p:sp>
          <p:nvSpPr>
            <p:cNvPr id="37" name="椭圆 3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79" name="Freeform 16"/>
            <p:cNvSpPr/>
            <p:nvPr/>
          </p:nvSpPr>
          <p:spPr>
            <a:xfrm>
              <a:off x="5554420" y="1377705"/>
              <a:ext cx="196183" cy="227065"/>
            </a:xfrm>
            <a:custGeom>
              <a:avLst/>
              <a:gdLst>
                <a:gd name="txL" fmla="*/ 0 w 475"/>
                <a:gd name="txT" fmla="*/ 0 h 552"/>
                <a:gd name="txR" fmla="*/ 475 w 475"/>
                <a:gd name="txB" fmla="*/ 552 h 55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272" name="组合 38"/>
          <p:cNvGrpSpPr/>
          <p:nvPr/>
        </p:nvGrpSpPr>
        <p:grpSpPr>
          <a:xfrm>
            <a:off x="3105150" y="1851025"/>
            <a:ext cx="433388" cy="433388"/>
            <a:chOff x="3491880" y="1274820"/>
            <a:chExt cx="432833" cy="432834"/>
          </a:xfrm>
        </p:grpSpPr>
        <p:sp>
          <p:nvSpPr>
            <p:cNvPr id="11276" name="椭圆 16"/>
            <p:cNvSpPr/>
            <p:nvPr/>
          </p:nvSpPr>
          <p:spPr>
            <a:xfrm>
              <a:off x="3491880" y="1274820"/>
              <a:ext cx="432833" cy="43283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277" name="Freeform 75"/>
            <p:cNvSpPr/>
            <p:nvPr/>
          </p:nvSpPr>
          <p:spPr>
            <a:xfrm>
              <a:off x="3583864" y="1385879"/>
              <a:ext cx="248863" cy="210716"/>
            </a:xfrm>
            <a:custGeom>
              <a:avLst/>
              <a:gdLst>
                <a:gd name="txL" fmla="*/ 0 w 602"/>
                <a:gd name="txT" fmla="*/ 0 h 510"/>
                <a:gd name="txR" fmla="*/ 602 w 602"/>
                <a:gd name="txB" fmla="*/ 510 h 5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1273" name="组合 42"/>
          <p:cNvGrpSpPr/>
          <p:nvPr/>
        </p:nvGrpSpPr>
        <p:grpSpPr>
          <a:xfrm>
            <a:off x="3752850" y="1851025"/>
            <a:ext cx="433388" cy="433388"/>
            <a:chOff x="4139952" y="1274820"/>
            <a:chExt cx="432833" cy="432834"/>
          </a:xfrm>
        </p:grpSpPr>
        <p:sp>
          <p:nvSpPr>
            <p:cNvPr id="11274" name="椭圆 16"/>
            <p:cNvSpPr/>
            <p:nvPr/>
          </p:nvSpPr>
          <p:spPr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 w="9525">
              <a:noFill/>
            </a:ln>
          </p:spPr>
          <p:txBody>
            <a:bodyPr anchor="ctr" anchorCtr="0"/>
            <a:p>
              <a:pPr algn="ctr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275" name="Freeform 84"/>
            <p:cNvSpPr/>
            <p:nvPr/>
          </p:nvSpPr>
          <p:spPr>
            <a:xfrm>
              <a:off x="4241546" y="1366806"/>
              <a:ext cx="248863" cy="248863"/>
            </a:xfrm>
            <a:custGeom>
              <a:avLst/>
              <a:gdLst>
                <a:gd name="txL" fmla="*/ 0 w 602"/>
                <a:gd name="txT" fmla="*/ 0 h 602"/>
                <a:gd name="txR" fmla="*/ 602 w 602"/>
                <a:gd name="txB" fmla="*/ 602 h 60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7" name="图片 6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 txBox="1"/>
          <p:nvPr/>
        </p:nvSpPr>
        <p:spPr>
          <a:xfrm>
            <a:off x="857250" y="200025"/>
            <a:ext cx="4722813" cy="379413"/>
          </a:xfrm>
          <a:prstGeom prst="rect">
            <a:avLst/>
          </a:prstGeom>
        </p:spPr>
        <p:txBody>
          <a:bodyPr lIns="0" rIns="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土地增值税扣除项目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——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转让新建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商品房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62000" y="630238"/>
            <a:ext cx="78406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2616200" y="915988"/>
            <a:ext cx="1655763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取得土地使用权所支付的金额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616200" y="1708150"/>
            <a:ext cx="1655763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房地产开发成本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616200" y="2968625"/>
            <a:ext cx="1655763" cy="539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房地产开发费用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616200" y="3651250"/>
            <a:ext cx="1655763" cy="541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与转让房地产有关的税金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12299" name="肘形连接符 29"/>
          <p:cNvCxnSpPr/>
          <p:nvPr/>
        </p:nvCxnSpPr>
        <p:spPr>
          <a:xfrm flipV="1">
            <a:off x="1116013" y="1131888"/>
            <a:ext cx="1487487" cy="1439862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12300" name="肘形连接符 30"/>
          <p:cNvCxnSpPr/>
          <p:nvPr/>
        </p:nvCxnSpPr>
        <p:spPr>
          <a:xfrm flipV="1">
            <a:off x="1116013" y="1924050"/>
            <a:ext cx="1487487" cy="719138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12301" name="肘形连接符 33"/>
          <p:cNvCxnSpPr/>
          <p:nvPr/>
        </p:nvCxnSpPr>
        <p:spPr>
          <a:xfrm>
            <a:off x="1116013" y="2644775"/>
            <a:ext cx="1487487" cy="576263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12302" name="肘形连接符 34"/>
          <p:cNvCxnSpPr/>
          <p:nvPr/>
        </p:nvCxnSpPr>
        <p:spPr>
          <a:xfrm>
            <a:off x="1116013" y="2644775"/>
            <a:ext cx="1487487" cy="1223963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cxnSp>
        <p:nvCxnSpPr>
          <p:cNvPr id="12303" name="肘形连接符 35"/>
          <p:cNvCxnSpPr/>
          <p:nvPr/>
        </p:nvCxnSpPr>
        <p:spPr>
          <a:xfrm>
            <a:off x="1116013" y="2716213"/>
            <a:ext cx="1487487" cy="1943100"/>
          </a:xfrm>
          <a:prstGeom prst="bentConnector3">
            <a:avLst>
              <a:gd name="adj1" fmla="val 49944"/>
            </a:avLst>
          </a:prstGeom>
          <a:ln w="28575" cap="flat" cmpd="sng">
            <a:solidFill>
              <a:schemeClr val="tx2"/>
            </a:solidFill>
            <a:prstDash val="solid"/>
            <a:miter/>
            <a:headEnd type="none" w="med" len="med"/>
            <a:tailEnd type="arrow" w="med" len="med"/>
          </a:ln>
        </p:spPr>
      </p:cxnSp>
      <p:sp>
        <p:nvSpPr>
          <p:cNvPr id="12304" name="Freeform 5"/>
          <p:cNvSpPr/>
          <p:nvPr/>
        </p:nvSpPr>
        <p:spPr>
          <a:xfrm>
            <a:off x="395288" y="1995488"/>
            <a:ext cx="1479550" cy="1335087"/>
          </a:xfrm>
          <a:custGeom>
            <a:avLst/>
            <a:gdLst>
              <a:gd name="txL" fmla="*/ 0 w 2740"/>
              <a:gd name="txT" fmla="*/ 0 h 2446"/>
              <a:gd name="txR" fmla="*/ 2740 w 2740"/>
              <a:gd name="txB" fmla="*/ 2446 h 2446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305" name="TextBox 31"/>
          <p:cNvSpPr txBox="1"/>
          <p:nvPr/>
        </p:nvSpPr>
        <p:spPr>
          <a:xfrm>
            <a:off x="681038" y="2111375"/>
            <a:ext cx="908050" cy="11080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新建商品房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2628900" y="4300538"/>
            <a:ext cx="1655763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从事房地产开发的纳税人加计</a:t>
            </a:r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20%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扣除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5040313" y="1555750"/>
            <a:ext cx="20081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土地征用及拆迁补偿费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040313" y="2039938"/>
            <a:ext cx="143986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建筑安装工程费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857750" y="1428750"/>
            <a:ext cx="3675063" cy="1503363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7235825" y="1555750"/>
            <a:ext cx="10810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前期工程费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7235825" y="2039938"/>
            <a:ext cx="108108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基础设施费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5040313" y="2508250"/>
            <a:ext cx="145415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公共配套设施费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7035800" y="2508250"/>
            <a:ext cx="128111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开发间接费用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4859338" y="3086100"/>
            <a:ext cx="3675063" cy="530225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5040313" y="3203575"/>
            <a:ext cx="90011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财务费用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6227763" y="3203575"/>
            <a:ext cx="90011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销售费用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7380288" y="3203575"/>
            <a:ext cx="90011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管理费用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右箭头 6"/>
          <p:cNvSpPr/>
          <p:nvPr/>
        </p:nvSpPr>
        <p:spPr>
          <a:xfrm>
            <a:off x="4356100" y="1851025"/>
            <a:ext cx="325438" cy="109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右箭头 80"/>
          <p:cNvSpPr/>
          <p:nvPr/>
        </p:nvSpPr>
        <p:spPr>
          <a:xfrm>
            <a:off x="4356100" y="3219450"/>
            <a:ext cx="325438" cy="1079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4857750" y="3768725"/>
            <a:ext cx="3675063" cy="1035050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5037138" y="3887788"/>
            <a:ext cx="1641475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营业税（营改增前）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6804025" y="3887788"/>
            <a:ext cx="1582738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城市维护建设税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5037138" y="4335463"/>
            <a:ext cx="115570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教育费附加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6443663" y="4335463"/>
            <a:ext cx="144145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地方教育费附加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7" name="右箭头 86"/>
          <p:cNvSpPr/>
          <p:nvPr/>
        </p:nvSpPr>
        <p:spPr>
          <a:xfrm>
            <a:off x="4356100" y="3975100"/>
            <a:ext cx="325438" cy="109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4857750" y="771525"/>
            <a:ext cx="3675063" cy="530225"/>
          </a:xfrm>
          <a:prstGeom prst="rect">
            <a:avLst/>
          </a:prstGeom>
          <a:noFill/>
          <a:ln w="19050">
            <a:solidFill>
              <a:srgbClr val="005DA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037138" y="890588"/>
            <a:ext cx="1263650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支付的地价款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7416800" y="890588"/>
            <a:ext cx="900113" cy="323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有关费用</a:t>
            </a: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4" name="右箭头 93"/>
          <p:cNvSpPr/>
          <p:nvPr/>
        </p:nvSpPr>
        <p:spPr>
          <a:xfrm>
            <a:off x="4356100" y="1058863"/>
            <a:ext cx="325438" cy="109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图片 7" descr="微信图片_202111081642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705" y="123190"/>
            <a:ext cx="454025" cy="454025"/>
          </a:xfrm>
          <a:prstGeom prst="rect">
            <a:avLst/>
          </a:prstGeom>
        </p:spPr>
      </p:pic>
    </p:spTree>
  </p:cSld>
  <p:clrMapOvr>
    <a:masterClrMapping/>
  </p:clrMapOvr>
  <p:transition spd="med" advTm="0">
    <p:fade/>
  </p:transition>
</p:sld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1456</Words>
  <Application>WPS 演示</Application>
  <PresentationFormat>全屏显示(16:9)</PresentationFormat>
  <Paragraphs>359</Paragraphs>
  <Slides>21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8" baseType="lpstr">
      <vt:lpstr>Arial</vt:lpstr>
      <vt:lpstr>宋体</vt:lpstr>
      <vt:lpstr>Wingdings</vt:lpstr>
      <vt:lpstr>微软雅黑</vt:lpstr>
      <vt:lpstr>Calibri</vt:lpstr>
      <vt:lpstr>方正小标宋简体</vt:lpstr>
      <vt:lpstr>楷体_GB2312</vt:lpstr>
      <vt:lpstr>Impact</vt:lpstr>
      <vt:lpstr>U.S. 101</vt:lpstr>
      <vt:lpstr>Segoe Print</vt:lpstr>
      <vt:lpstr>Roboto</vt:lpstr>
      <vt:lpstr>Wide Latin</vt:lpstr>
      <vt:lpstr>Open Sans Light</vt:lpstr>
      <vt:lpstr>Yu Gothic UI Light</vt:lpstr>
      <vt:lpstr>STIXGeneral-Bold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gyb1</cp:lastModifiedBy>
  <cp:revision>292</cp:revision>
  <dcterms:created xsi:type="dcterms:W3CDTF">2015-12-11T17:46:00Z</dcterms:created>
  <dcterms:modified xsi:type="dcterms:W3CDTF">2021-11-19T01:21:58Z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AB2F9D219DC54699AA977BA8E8AD7E5D</vt:lpwstr>
  </property>
</Properties>
</file>